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419" r:id="rId2"/>
    <p:sldId id="2420" r:id="rId3"/>
    <p:sldId id="2421" r:id="rId4"/>
    <p:sldId id="2461" r:id="rId5"/>
    <p:sldId id="2604" r:id="rId6"/>
    <p:sldId id="2463" r:id="rId7"/>
    <p:sldId id="2605" r:id="rId8"/>
    <p:sldId id="2534" r:id="rId9"/>
    <p:sldId id="2425" r:id="rId10"/>
    <p:sldId id="2422" r:id="rId11"/>
    <p:sldId id="2630" r:id="rId12"/>
    <p:sldId id="2616" r:id="rId13"/>
    <p:sldId id="2617" r:id="rId14"/>
    <p:sldId id="257" r:id="rId15"/>
    <p:sldId id="2537" r:id="rId16"/>
    <p:sldId id="2546" r:id="rId17"/>
    <p:sldId id="2607" r:id="rId18"/>
    <p:sldId id="2608" r:id="rId19"/>
    <p:sldId id="2610" r:id="rId20"/>
    <p:sldId id="2612" r:id="rId21"/>
    <p:sldId id="2540" r:id="rId22"/>
    <p:sldId id="2609" r:id="rId23"/>
    <p:sldId id="2618" r:id="rId24"/>
    <p:sldId id="2633" r:id="rId25"/>
    <p:sldId id="2631" r:id="rId26"/>
    <p:sldId id="2423" r:id="rId27"/>
    <p:sldId id="2634" r:id="rId28"/>
    <p:sldId id="2548" r:id="rId29"/>
    <p:sldId id="2613" r:id="rId30"/>
    <p:sldId id="2424" r:id="rId31"/>
    <p:sldId id="2573" r:id="rId32"/>
    <p:sldId id="2556" r:id="rId33"/>
    <p:sldId id="2603" r:id="rId34"/>
    <p:sldId id="2619" r:id="rId35"/>
    <p:sldId id="2532" r:id="rId36"/>
    <p:sldId id="2632" r:id="rId37"/>
    <p:sldId id="2430" r:id="rId38"/>
    <p:sldId id="2536" r:id="rId39"/>
    <p:sldId id="2620" r:id="rId40"/>
    <p:sldId id="2622" r:id="rId41"/>
    <p:sldId id="2621" r:id="rId42"/>
    <p:sldId id="2636" r:id="rId43"/>
    <p:sldId id="2635" r:id="rId44"/>
    <p:sldId id="2623" r:id="rId45"/>
    <p:sldId id="2629" r:id="rId46"/>
    <p:sldId id="2624" r:id="rId47"/>
    <p:sldId id="2579" r:id="rId48"/>
    <p:sldId id="2431" r:id="rId49"/>
    <p:sldId id="2508" r:id="rId50"/>
    <p:sldId id="2628" r:id="rId51"/>
    <p:sldId id="2602" r:id="rId52"/>
    <p:sldId id="2601" r:id="rId53"/>
    <p:sldId id="2429" r:id="rId54"/>
  </p:sldIdLst>
  <p:sldSz cx="10261600" cy="7561263"/>
  <p:notesSz cx="10234613" cy="146637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1pPr>
    <a:lvl2pPr marL="455106" indent="-54279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2pPr>
    <a:lvl3pPr marL="912995" indent="-111341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3pPr>
    <a:lvl4pPr marL="1369493" indent="-167011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4pPr>
    <a:lvl5pPr marL="1827383" indent="-224074" algn="l" rtl="0" fontAlgn="base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5pPr>
    <a:lvl6pPr marL="2004136" algn="l" defTabSz="801654" rtl="0" eaLnBrk="1" latinLnBrk="0" hangingPunct="1"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6pPr>
    <a:lvl7pPr marL="2404963" algn="l" defTabSz="801654" rtl="0" eaLnBrk="1" latinLnBrk="0" hangingPunct="1"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7pPr>
    <a:lvl8pPr marL="2805791" algn="l" defTabSz="801654" rtl="0" eaLnBrk="1" latinLnBrk="0" hangingPunct="1"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8pPr>
    <a:lvl9pPr marL="3206618" algn="l" defTabSz="801654" rtl="0" eaLnBrk="1" latinLnBrk="0" hangingPunct="1">
      <a:defRPr b="1" i="1" kern="1200">
        <a:solidFill>
          <a:schemeClr val="tx1"/>
        </a:solidFill>
        <a:latin typeface="Arial" charset="0"/>
        <a:ea typeface="华文细黑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0">
          <p15:clr>
            <a:srgbClr val="A4A3A4"/>
          </p15:clr>
        </p15:guide>
        <p15:guide id="2" orient="horz" pos="4649">
          <p15:clr>
            <a:srgbClr val="A4A3A4"/>
          </p15:clr>
        </p15:guide>
        <p15:guide id="3" orient="horz" pos="113">
          <p15:clr>
            <a:srgbClr val="A4A3A4"/>
          </p15:clr>
        </p15:guide>
        <p15:guide id="4" orient="horz" pos="249">
          <p15:clr>
            <a:srgbClr val="A4A3A4"/>
          </p15:clr>
        </p15:guide>
        <p15:guide id="5" orient="horz" pos="885" userDrawn="1">
          <p15:clr>
            <a:srgbClr val="A4A3A4"/>
          </p15:clr>
        </p15:guide>
        <p15:guide id="6" orient="horz" pos="1338">
          <p15:clr>
            <a:srgbClr val="A4A3A4"/>
          </p15:clr>
        </p15:guide>
        <p15:guide id="7" orient="horz" pos="1474">
          <p15:clr>
            <a:srgbClr val="A4A3A4"/>
          </p15:clr>
        </p15:guide>
        <p15:guide id="8" pos="3368">
          <p15:clr>
            <a:srgbClr val="A4A3A4"/>
          </p15:clr>
        </p15:guide>
        <p15:guide id="9" orient="horz" pos="4558">
          <p15:clr>
            <a:srgbClr val="A4A3A4"/>
          </p15:clr>
        </p15:guide>
        <p15:guide id="10" orient="horz" pos="158">
          <p15:clr>
            <a:srgbClr val="A4A3A4"/>
          </p15:clr>
        </p15:guide>
        <p15:guide id="11" orient="horz" pos="385">
          <p15:clr>
            <a:srgbClr val="A4A3A4"/>
          </p15:clr>
        </p15:guide>
        <p15:guide id="12" orient="horz" pos="2382" userDrawn="1">
          <p15:clr>
            <a:srgbClr val="A4A3A4"/>
          </p15:clr>
        </p15:guide>
        <p15:guide id="13" orient="horz" pos="703">
          <p15:clr>
            <a:srgbClr val="A4A3A4"/>
          </p15:clr>
        </p15:guide>
        <p15:guide id="14" orient="horz" pos="3697" userDrawn="1">
          <p15:clr>
            <a:srgbClr val="A4A3A4"/>
          </p15:clr>
        </p15:guide>
        <p15:guide id="15" pos="465">
          <p15:clr>
            <a:srgbClr val="A4A3A4"/>
          </p15:clr>
        </p15:guide>
        <p15:guide id="16" pos="6044">
          <p15:clr>
            <a:srgbClr val="A4A3A4"/>
          </p15:clr>
        </p15:guide>
        <p15:guide id="17" pos="3867">
          <p15:clr>
            <a:srgbClr val="A4A3A4"/>
          </p15:clr>
        </p15:guide>
        <p15:guide id="18" orient="horz" pos="930">
          <p15:clr>
            <a:srgbClr val="A4A3A4"/>
          </p15:clr>
        </p15:guide>
        <p15:guide id="19" orient="horz" pos="1384" userDrawn="1">
          <p15:clr>
            <a:srgbClr val="A4A3A4"/>
          </p15:clr>
        </p15:guide>
        <p15:guide id="20" orient="horz" pos="4762">
          <p15:clr>
            <a:srgbClr val="A4A3A4"/>
          </p15:clr>
        </p15:guide>
        <p15:guide id="21" pos="3187">
          <p15:clr>
            <a:srgbClr val="A4A3A4"/>
          </p15:clr>
        </p15:guide>
        <p15:guide id="22" pos="5772">
          <p15:clr>
            <a:srgbClr val="A4A3A4"/>
          </p15:clr>
        </p15:guide>
        <p15:guide id="23" pos="61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18">
          <p15:clr>
            <a:srgbClr val="A4A3A4"/>
          </p15:clr>
        </p15:guide>
        <p15:guide id="2" pos="322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BVT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5F4"/>
    <a:srgbClr val="C7E7DF"/>
    <a:srgbClr val="279592"/>
    <a:srgbClr val="32BEBB"/>
    <a:srgbClr val="C4C387"/>
    <a:srgbClr val="0BDD0D"/>
    <a:srgbClr val="FDFD68"/>
    <a:srgbClr val="FB6403"/>
    <a:srgbClr val="F309EF"/>
    <a:srgbClr val="E9E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9766" autoAdjust="0"/>
  </p:normalViewPr>
  <p:slideViewPr>
    <p:cSldViewPr>
      <p:cViewPr varScale="1">
        <p:scale>
          <a:sx n="67" d="100"/>
          <a:sy n="67" d="100"/>
        </p:scale>
        <p:origin x="1338" y="66"/>
      </p:cViewPr>
      <p:guideLst>
        <p:guide orient="horz" pos="1020"/>
        <p:guide orient="horz" pos="4649"/>
        <p:guide orient="horz" pos="113"/>
        <p:guide orient="horz" pos="249"/>
        <p:guide orient="horz" pos="885"/>
        <p:guide orient="horz" pos="1338"/>
        <p:guide orient="horz" pos="1474"/>
        <p:guide pos="3368"/>
        <p:guide orient="horz" pos="4558"/>
        <p:guide orient="horz" pos="158"/>
        <p:guide orient="horz" pos="385"/>
        <p:guide orient="horz" pos="2382"/>
        <p:guide orient="horz" pos="703"/>
        <p:guide orient="horz" pos="3697"/>
        <p:guide pos="465"/>
        <p:guide pos="6044"/>
        <p:guide pos="3867"/>
        <p:guide orient="horz" pos="930"/>
        <p:guide orient="horz" pos="1384"/>
        <p:guide orient="horz" pos="4762"/>
        <p:guide pos="3187"/>
        <p:guide pos="5772"/>
        <p:guide pos="6135"/>
      </p:guideLst>
    </p:cSldViewPr>
  </p:slideViewPr>
  <p:outlineViewPr>
    <p:cViewPr>
      <p:scale>
        <a:sx n="33" d="100"/>
        <a:sy n="33" d="100"/>
      </p:scale>
      <p:origin x="0" y="855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55" d="100"/>
          <a:sy n="55" d="100"/>
        </p:scale>
        <p:origin x="3966" y="102"/>
      </p:cViewPr>
      <p:guideLst>
        <p:guide orient="horz" pos="4618"/>
        <p:guide pos="32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6213;&#33395;&#26757;\&#30465;&#32423;&#39033;&#30446;\2018&#24180;&#31532;&#19968;&#25209;\&#24594;&#27743;&#39033;&#30446;\&#24594;&#27743;&#25968;&#25454;\&#24594;&#27743;&#25968;&#25454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&#24594;&#27743;&#25968;&#2545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&#24594;&#27743;&#25968;&#2545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or\Desktop\&#24594;&#27743;&#25968;&#2545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6213;&#33395;&#26757;\&#30465;&#32423;&#39033;&#30446;\2018&#24180;&#31532;&#19968;&#25209;\&#24594;&#27743;&#39033;&#30446;\&#24594;&#27743;&#25968;&#25454;\&#24594;&#27743;&#25968;&#2545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6213;&#33395;&#26757;\&#30465;&#32423;&#39033;&#30446;\2018&#24180;&#31532;&#19968;&#25209;\&#24594;&#27743;&#39033;&#30446;\&#24594;&#27743;&#25968;&#25454;\&#24594;&#27743;&#25968;&#25454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6213;&#33395;&#26757;\&#30465;&#32423;&#39033;&#30446;\2018&#24180;&#31532;&#19968;&#25209;\&#24594;&#27743;&#39033;&#30446;\&#24594;&#27743;&#25968;&#25454;\&#24594;&#27743;&#25968;&#25454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GDP（亿元）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85.82</c:v>
                </c:pt>
                <c:pt idx="1">
                  <c:v>100.11999999999999</c:v>
                </c:pt>
                <c:pt idx="2">
                  <c:v>113.45</c:v>
                </c:pt>
                <c:pt idx="3">
                  <c:v>126.46000000000002</c:v>
                </c:pt>
                <c:pt idx="4">
                  <c:v>141.5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C9-48F7-BC11-01280CEA4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005376"/>
        <c:axId val="3801164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增长率（%）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8.0000000000000043E-2</c:v>
                </c:pt>
                <c:pt idx="1">
                  <c:v>8.0000000000000043E-2</c:v>
                </c:pt>
                <c:pt idx="2">
                  <c:v>9.6000000000000002E-2</c:v>
                </c:pt>
                <c:pt idx="3">
                  <c:v>0.10500000000000002</c:v>
                </c:pt>
                <c:pt idx="4">
                  <c:v>0.10900000000000004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C9-48F7-BC11-01280CEA4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27264"/>
        <c:axId val="38013184"/>
      </c:lineChart>
      <c:catAx>
        <c:axId val="38005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011648"/>
        <c:crosses val="autoZero"/>
        <c:auto val="1"/>
        <c:lblAlgn val="ctr"/>
        <c:lblOffset val="100"/>
        <c:noMultiLvlLbl val="0"/>
      </c:catAx>
      <c:valAx>
        <c:axId val="38011648"/>
        <c:scaling>
          <c:orientation val="minMax"/>
          <c:max val="15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crossAx val="38005376"/>
        <c:crosses val="autoZero"/>
        <c:crossBetween val="between"/>
      </c:valAx>
      <c:valAx>
        <c:axId val="38013184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crossAx val="38027264"/>
        <c:crosses val="max"/>
        <c:crossBetween val="between"/>
      </c:valAx>
      <c:catAx>
        <c:axId val="38027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8013184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2013—2017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年贡山县旅游收入（亿元）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Sheet1!$B$69</c:f>
              <c:strCache>
                <c:ptCount val="1"/>
                <c:pt idx="0">
                  <c:v>旅游收入</c:v>
                </c:pt>
              </c:strCache>
            </c:strRef>
          </c:tx>
          <c:spPr>
            <a:solidFill>
              <a:srgbClr val="32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Sheet1!$A$70:$A$74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Sheet1!$B$70:$B$74</c:f>
              <c:numCache>
                <c:formatCode>General</c:formatCode>
                <c:ptCount val="5"/>
                <c:pt idx="0">
                  <c:v>1.54</c:v>
                </c:pt>
                <c:pt idx="1">
                  <c:v>1.95</c:v>
                </c:pt>
                <c:pt idx="3">
                  <c:v>7.28</c:v>
                </c:pt>
                <c:pt idx="4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13-4935-87AA-5AD03F0D3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4682504"/>
        <c:axId val="512985864"/>
      </c:barChart>
      <c:catAx>
        <c:axId val="504682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2985864"/>
        <c:crosses val="autoZero"/>
        <c:auto val="1"/>
        <c:lblAlgn val="ctr"/>
        <c:lblOffset val="100"/>
        <c:noMultiLvlLbl val="0"/>
      </c:catAx>
      <c:valAx>
        <c:axId val="512985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4682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固定资产投资（亿元）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82.86999999999999</c:v>
                </c:pt>
                <c:pt idx="1">
                  <c:v>100.29</c:v>
                </c:pt>
                <c:pt idx="2">
                  <c:v>97.69</c:v>
                </c:pt>
                <c:pt idx="3">
                  <c:v>120.92</c:v>
                </c:pt>
                <c:pt idx="4">
                  <c:v>151.65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3-4CE6-B2F7-81D3FE958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181120"/>
        <c:axId val="3818329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增长率（%）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0.30200000000000021</c:v>
                </c:pt>
                <c:pt idx="1">
                  <c:v>0.21000000000000008</c:v>
                </c:pt>
                <c:pt idx="2">
                  <c:v>-2.5999999999999999E-2</c:v>
                </c:pt>
                <c:pt idx="3">
                  <c:v>0.23780000000000001</c:v>
                </c:pt>
                <c:pt idx="4">
                  <c:v>0.25410000000000005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F3-4CE6-B2F7-81D3FE958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186368"/>
        <c:axId val="38184832"/>
      </c:lineChart>
      <c:catAx>
        <c:axId val="38181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183296"/>
        <c:crosses val="autoZero"/>
        <c:auto val="1"/>
        <c:lblAlgn val="ctr"/>
        <c:lblOffset val="100"/>
        <c:noMultiLvlLbl val="0"/>
      </c:catAx>
      <c:valAx>
        <c:axId val="38183296"/>
        <c:scaling>
          <c:orientation val="minMax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crossAx val="38181120"/>
        <c:crosses val="autoZero"/>
        <c:crossBetween val="between"/>
      </c:valAx>
      <c:valAx>
        <c:axId val="38184832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crossAx val="38186368"/>
        <c:crosses val="max"/>
        <c:crossBetween val="between"/>
      </c:valAx>
      <c:catAx>
        <c:axId val="38186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8184832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社会消费品零售总额（亿元）</c:v>
                </c:pt>
              </c:strCache>
            </c:strRef>
          </c:tx>
          <c:spPr>
            <a:solidFill>
              <a:srgbClr val="32BEB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23.51</c:v>
                </c:pt>
                <c:pt idx="1">
                  <c:v>26.6</c:v>
                </c:pt>
                <c:pt idx="2">
                  <c:v>29.27</c:v>
                </c:pt>
                <c:pt idx="3">
                  <c:v>32.630000000000003</c:v>
                </c:pt>
                <c:pt idx="4">
                  <c:v>36.53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A-4B2A-9006-F0680B54A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21696"/>
        <c:axId val="3823616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增长率（%）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0.13900000000000001</c:v>
                </c:pt>
                <c:pt idx="1">
                  <c:v>0.13200000000000001</c:v>
                </c:pt>
                <c:pt idx="2">
                  <c:v>0.1</c:v>
                </c:pt>
                <c:pt idx="3">
                  <c:v>0.115</c:v>
                </c:pt>
                <c:pt idx="4">
                  <c:v>0.12000000000000002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9A-4B2A-9006-F0680B54A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239232"/>
        <c:axId val="38237696"/>
      </c:lineChart>
      <c:catAx>
        <c:axId val="38221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236160"/>
        <c:crosses val="autoZero"/>
        <c:auto val="1"/>
        <c:lblAlgn val="ctr"/>
        <c:lblOffset val="100"/>
        <c:noMultiLvlLbl val="0"/>
      </c:catAx>
      <c:valAx>
        <c:axId val="38236160"/>
        <c:scaling>
          <c:orientation val="minMax"/>
          <c:min val="20"/>
        </c:scaling>
        <c:delete val="0"/>
        <c:axPos val="l"/>
        <c:numFmt formatCode="General" sourceLinked="1"/>
        <c:majorTickMark val="out"/>
        <c:minorTickMark val="none"/>
        <c:tickLblPos val="nextTo"/>
        <c:crossAx val="38221696"/>
        <c:crosses val="autoZero"/>
        <c:crossBetween val="between"/>
      </c:valAx>
      <c:valAx>
        <c:axId val="38237696"/>
        <c:scaling>
          <c:orientation val="minMax"/>
        </c:scaling>
        <c:delete val="0"/>
        <c:axPos val="r"/>
        <c:numFmt formatCode="0.0%" sourceLinked="0"/>
        <c:majorTickMark val="out"/>
        <c:minorTickMark val="none"/>
        <c:tickLblPos val="nextTo"/>
        <c:crossAx val="38239232"/>
        <c:crosses val="max"/>
        <c:crossBetween val="between"/>
      </c:valAx>
      <c:catAx>
        <c:axId val="38239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823769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微软雅黑" pitchFamily="34" charset="-122"/>
          <a:ea typeface="微软雅黑" pitchFamily="34" charset="-122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2013—2017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年贡山县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GDP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情况（亿元）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GDP（亿元）</c:v>
                </c:pt>
              </c:strCache>
            </c:strRef>
          </c:tx>
          <c:spPr>
            <a:solidFill>
              <a:srgbClr val="32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Sheet1!$A$3:$A$7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6.22</c:v>
                </c:pt>
                <c:pt idx="1">
                  <c:v>7.15</c:v>
                </c:pt>
                <c:pt idx="2">
                  <c:v>9.68</c:v>
                </c:pt>
                <c:pt idx="3">
                  <c:v>10.86</c:v>
                </c:pt>
                <c:pt idx="4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6F-40C4-BC80-ECF2E136C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998528"/>
        <c:axId val="557998856"/>
      </c:barChart>
      <c:catAx>
        <c:axId val="5579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57998856"/>
        <c:crosses val="autoZero"/>
        <c:auto val="1"/>
        <c:lblAlgn val="ctr"/>
        <c:lblOffset val="100"/>
        <c:noMultiLvlLbl val="0"/>
      </c:catAx>
      <c:valAx>
        <c:axId val="557998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5799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2013—2017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年贡山县社会消费品零售总额（亿元）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Sheet1!$B$13</c:f>
              <c:strCache>
                <c:ptCount val="1"/>
                <c:pt idx="0">
                  <c:v>社会消费品零售总额</c:v>
                </c:pt>
              </c:strCache>
            </c:strRef>
          </c:tx>
          <c:spPr>
            <a:solidFill>
              <a:srgbClr val="32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Sheet1!$A$14:$A$18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Sheet1!$B$14:$B$18</c:f>
              <c:numCache>
                <c:formatCode>General</c:formatCode>
                <c:ptCount val="5"/>
                <c:pt idx="0">
                  <c:v>1.97</c:v>
                </c:pt>
                <c:pt idx="1">
                  <c:v>2.23</c:v>
                </c:pt>
                <c:pt idx="2">
                  <c:v>2.46</c:v>
                </c:pt>
                <c:pt idx="3">
                  <c:v>2.75</c:v>
                </c:pt>
                <c:pt idx="4">
                  <c:v>3.06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2-45C6-ADB0-C08319F24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089024"/>
        <c:axId val="564089352"/>
      </c:barChart>
      <c:catAx>
        <c:axId val="56408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64089352"/>
        <c:crosses val="autoZero"/>
        <c:auto val="1"/>
        <c:lblAlgn val="ctr"/>
        <c:lblOffset val="100"/>
        <c:noMultiLvlLbl val="0"/>
      </c:catAx>
      <c:valAx>
        <c:axId val="564089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6408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2013—2017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年贡山县固定资产投资（亿元）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Sheet1!$B$23</c:f>
              <c:strCache>
                <c:ptCount val="1"/>
                <c:pt idx="0">
                  <c:v>固定资产投资</c:v>
                </c:pt>
              </c:strCache>
            </c:strRef>
          </c:tx>
          <c:spPr>
            <a:solidFill>
              <a:srgbClr val="32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Sheet1!$A$24:$A$28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Sheet1!$B$24:$B$28</c:f>
              <c:numCache>
                <c:formatCode>General</c:formatCode>
                <c:ptCount val="5"/>
                <c:pt idx="0">
                  <c:v>9.0399999999999991</c:v>
                </c:pt>
                <c:pt idx="1">
                  <c:v>11.77</c:v>
                </c:pt>
                <c:pt idx="2">
                  <c:v>7.1</c:v>
                </c:pt>
                <c:pt idx="3">
                  <c:v>8.9</c:v>
                </c:pt>
                <c:pt idx="4">
                  <c:v>10.75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3F-44D8-80F7-17E80FE52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076240"/>
        <c:axId val="564076568"/>
      </c:barChart>
      <c:catAx>
        <c:axId val="56407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64076568"/>
        <c:crosses val="autoZero"/>
        <c:auto val="1"/>
        <c:lblAlgn val="ctr"/>
        <c:lblOffset val="100"/>
        <c:noMultiLvlLbl val="0"/>
      </c:catAx>
      <c:valAx>
        <c:axId val="56407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6407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2013—2017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年怒江州旅游接待人次（万人次）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Sheet1!$B$41</c:f>
              <c:strCache>
                <c:ptCount val="1"/>
                <c:pt idx="0">
                  <c:v>旅游接待人次</c:v>
                </c:pt>
              </c:strCache>
            </c:strRef>
          </c:tx>
          <c:spPr>
            <a:solidFill>
              <a:srgbClr val="32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Sheet1!$A$42:$A$46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Sheet1!$B$42:$B$46</c:f>
              <c:numCache>
                <c:formatCode>General</c:formatCode>
                <c:ptCount val="5"/>
                <c:pt idx="0">
                  <c:v>234.82</c:v>
                </c:pt>
                <c:pt idx="1">
                  <c:v>253.28</c:v>
                </c:pt>
                <c:pt idx="2">
                  <c:v>263.2</c:v>
                </c:pt>
                <c:pt idx="3">
                  <c:v>312.20999999999998</c:v>
                </c:pt>
                <c:pt idx="4">
                  <c:v>383.96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84-4D3B-BAB2-B222A7C239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993408"/>
        <c:axId val="512993736"/>
      </c:barChart>
      <c:catAx>
        <c:axId val="51299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2993736"/>
        <c:crosses val="autoZero"/>
        <c:auto val="1"/>
        <c:lblAlgn val="ctr"/>
        <c:lblOffset val="100"/>
        <c:noMultiLvlLbl val="0"/>
      </c:catAx>
      <c:valAx>
        <c:axId val="512993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299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2013—2017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年怒江州旅游收入（亿元）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Sheet1!$B$60</c:f>
              <c:strCache>
                <c:ptCount val="1"/>
                <c:pt idx="0">
                  <c:v>旅游收入</c:v>
                </c:pt>
              </c:strCache>
            </c:strRef>
          </c:tx>
          <c:spPr>
            <a:solidFill>
              <a:srgbClr val="32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Sheet1!$A$61:$A$65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Sheet1!$B$61:$B$65</c:f>
              <c:numCache>
                <c:formatCode>General</c:formatCode>
                <c:ptCount val="5"/>
                <c:pt idx="0">
                  <c:v>17.190000000000001</c:v>
                </c:pt>
                <c:pt idx="1">
                  <c:v>21.13</c:v>
                </c:pt>
                <c:pt idx="2">
                  <c:v>26.1</c:v>
                </c:pt>
                <c:pt idx="3">
                  <c:v>36.299999999999997</c:v>
                </c:pt>
                <c:pt idx="4">
                  <c:v>47.48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D-4858-B27E-FDD5D6E07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420096"/>
        <c:axId val="512418128"/>
      </c:barChart>
      <c:catAx>
        <c:axId val="51242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2418128"/>
        <c:crosses val="autoZero"/>
        <c:auto val="1"/>
        <c:lblAlgn val="ctr"/>
        <c:lblOffset val="100"/>
        <c:noMultiLvlLbl val="0"/>
      </c:catAx>
      <c:valAx>
        <c:axId val="51241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1242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2013—2017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年贡山县旅游接待人次（万人次）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Sheet1!$B$50</c:f>
              <c:strCache>
                <c:ptCount val="1"/>
                <c:pt idx="0">
                  <c:v>旅游接待人次</c:v>
                </c:pt>
              </c:strCache>
            </c:strRef>
          </c:tx>
          <c:spPr>
            <a:solidFill>
              <a:srgbClr val="32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Sheet1!$A$51:$A$55</c:f>
              <c:strCache>
                <c:ptCount val="5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</c:strCache>
            </c:strRef>
          </c:cat>
          <c:val>
            <c:numRef>
              <c:f>Sheet1!$B$51:$B$55</c:f>
              <c:numCache>
                <c:formatCode>General</c:formatCode>
                <c:ptCount val="5"/>
                <c:pt idx="0">
                  <c:v>19.37</c:v>
                </c:pt>
                <c:pt idx="1">
                  <c:v>25.69</c:v>
                </c:pt>
                <c:pt idx="3">
                  <c:v>51.74</c:v>
                </c:pt>
                <c:pt idx="4">
                  <c:v>60.21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65-4818-912D-2A74D8687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1389304"/>
        <c:axId val="771389632"/>
      </c:barChart>
      <c:catAx>
        <c:axId val="771389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71389632"/>
        <c:crosses val="autoZero"/>
        <c:auto val="1"/>
        <c:lblAlgn val="ctr"/>
        <c:lblOffset val="100"/>
        <c:noMultiLvlLbl val="0"/>
      </c:catAx>
      <c:valAx>
        <c:axId val="7713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7138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547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1FC88-32C5-437F-8ADD-8B8FE8A8B4E9}" type="datetimeFigureOut">
              <a:rPr lang="zh-CN" altLang="en-US" smtClean="0"/>
              <a:pPr/>
              <a:t>2018-12-18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928725"/>
            <a:ext cx="4435475" cy="731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797550" y="13928725"/>
            <a:ext cx="4435475" cy="731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E4C81-920A-44B2-A891-CD8DA2D764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155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t" anchorCtr="0" compatLnSpc="1">
            <a:prstTxWarp prst="textNoShape">
              <a:avLst/>
            </a:prstTxWarp>
          </a:bodyPr>
          <a:lstStyle>
            <a:lvl1pPr>
              <a:defRPr sz="1900" b="0" i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t" anchorCtr="0" compatLnSpc="1">
            <a:prstTxWarp prst="textNoShape">
              <a:avLst/>
            </a:prstTxWarp>
          </a:bodyPr>
          <a:lstStyle>
            <a:lvl1pPr algn="r">
              <a:defRPr sz="1900" b="0" i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5888" y="1100138"/>
            <a:ext cx="7462837" cy="549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938" y="6965950"/>
            <a:ext cx="8186737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928725"/>
            <a:ext cx="44354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b" anchorCtr="0" compatLnSpc="1">
            <a:prstTxWarp prst="textNoShape">
              <a:avLst/>
            </a:prstTxWarp>
          </a:bodyPr>
          <a:lstStyle>
            <a:lvl1pPr>
              <a:defRPr sz="1900" b="0" i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13928725"/>
            <a:ext cx="44354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71" tIns="71136" rIns="142271" bIns="71136" numCol="1" anchor="b" anchorCtr="0" compatLnSpc="1">
            <a:prstTxWarp prst="textNoShape">
              <a:avLst/>
            </a:prstTxWarp>
          </a:bodyPr>
          <a:lstStyle>
            <a:lvl1pPr algn="r">
              <a:defRPr sz="1900" b="0" i="0">
                <a:latin typeface="Arial" charset="0"/>
              </a:defRPr>
            </a:lvl1pPr>
          </a:lstStyle>
          <a:p>
            <a:pPr>
              <a:defRPr/>
            </a:pPr>
            <a:fld id="{4F279EE1-B482-4271-B08E-2F40F87C44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4983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5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299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694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738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74" algn="l" defTabSz="914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89" algn="l" defTabSz="914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504" algn="l" defTabSz="914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719" algn="l" defTabSz="9144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8312" y="10822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0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sp>
        <p:nvSpPr>
          <p:cNvPr id="11" name="文本占位符 2"/>
          <p:cNvSpPr txBox="1">
            <a:spLocks/>
          </p:cNvSpPr>
          <p:nvPr userDrawn="1"/>
        </p:nvSpPr>
        <p:spPr>
          <a:xfrm>
            <a:off x="-1" y="6637549"/>
            <a:ext cx="10269963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zh-CN" altLang="en-US" sz="1600" i="0" dirty="0">
                <a:solidFill>
                  <a:schemeClr val="bg1"/>
                </a:solidFill>
              </a:rPr>
              <a:t>云南省投资促进局</a:t>
            </a:r>
          </a:p>
        </p:txBody>
      </p:sp>
    </p:spTree>
    <p:extLst>
      <p:ext uri="{BB962C8B-B14F-4D97-AF65-F5344CB8AC3E}">
        <p14:creationId xmlns:p14="http://schemas.microsoft.com/office/powerpoint/2010/main" val="2820010473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1600" cy="7561263"/>
          </a:xfrm>
          <a:prstGeom prst="rect">
            <a:avLst/>
          </a:prstGeom>
          <a:noFill/>
        </p:spPr>
      </p:pic>
      <p:sp>
        <p:nvSpPr>
          <p:cNvPr id="6" name="矩形 5"/>
          <p:cNvSpPr/>
          <p:nvPr userDrawn="1"/>
        </p:nvSpPr>
        <p:spPr bwMode="auto">
          <a:xfrm>
            <a:off x="9160401" y="0"/>
            <a:ext cx="380498" cy="279355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椭圆 25"/>
          <p:cNvSpPr/>
          <p:nvPr userDrawn="1"/>
        </p:nvSpPr>
        <p:spPr bwMode="auto">
          <a:xfrm>
            <a:off x="8677066" y="1749582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椭圆 26"/>
          <p:cNvSpPr/>
          <p:nvPr userDrawn="1"/>
        </p:nvSpPr>
        <p:spPr bwMode="auto">
          <a:xfrm>
            <a:off x="8677066" y="2327440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" name="椭圆 2"/>
          <p:cNvSpPr/>
          <p:nvPr userDrawn="1"/>
        </p:nvSpPr>
        <p:spPr bwMode="auto">
          <a:xfrm>
            <a:off x="8677066" y="562207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椭圆 19"/>
          <p:cNvSpPr/>
          <p:nvPr userDrawn="1"/>
        </p:nvSpPr>
        <p:spPr bwMode="auto">
          <a:xfrm>
            <a:off x="8677067" y="1126909"/>
            <a:ext cx="432047" cy="432047"/>
          </a:xfrm>
          <a:prstGeom prst="ellipse">
            <a:avLst/>
          </a:prstGeom>
          <a:gradFill>
            <a:gsLst>
              <a:gs pos="0">
                <a:srgbClr val="92D050"/>
              </a:gs>
              <a:gs pos="35000">
                <a:srgbClr val="00B0F0"/>
              </a:gs>
              <a:gs pos="100000">
                <a:srgbClr val="7030A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矩形 259"/>
          <p:cNvSpPr>
            <a:spLocks noChangeArrowheads="1"/>
          </p:cNvSpPr>
          <p:nvPr userDrawn="1"/>
        </p:nvSpPr>
        <p:spPr bwMode="auto">
          <a:xfrm>
            <a:off x="8455987" y="546045"/>
            <a:ext cx="653127" cy="22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七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彩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云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南</a:t>
            </a:r>
          </a:p>
        </p:txBody>
      </p:sp>
      <p:sp>
        <p:nvSpPr>
          <p:cNvPr id="14" name="矩形 259"/>
          <p:cNvSpPr>
            <a:spLocks noChangeArrowheads="1"/>
          </p:cNvSpPr>
          <p:nvPr userDrawn="1"/>
        </p:nvSpPr>
        <p:spPr bwMode="auto">
          <a:xfrm>
            <a:off x="8782551" y="546045"/>
            <a:ext cx="760997" cy="22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商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机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无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行楷" pitchFamily="2" charset="-122"/>
              <a:ea typeface="华文行楷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Arial" panose="020B0604020202020204" pitchFamily="34" charset="0"/>
                <a:sym typeface="Calibri" panose="020F0502020204030204" pitchFamily="34" charset="0"/>
              </a:rPr>
              <a:t> 限</a:t>
            </a:r>
          </a:p>
        </p:txBody>
      </p:sp>
    </p:spTree>
    <p:extLst>
      <p:ext uri="{BB962C8B-B14F-4D97-AF65-F5344CB8AC3E}">
        <p14:creationId xmlns:p14="http://schemas.microsoft.com/office/powerpoint/2010/main" val="2850459420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/>
          <p:nvPr userDrawn="1"/>
        </p:nvSpPr>
        <p:spPr>
          <a:xfrm>
            <a:off x="0" y="7631"/>
            <a:ext cx="8155136" cy="676656"/>
          </a:xfrm>
          <a:custGeom>
            <a:avLst/>
            <a:gdLst>
              <a:gd name="connsiteX0" fmla="*/ 0 w 6014720"/>
              <a:gd name="connsiteY0" fmla="*/ 0 h 701040"/>
              <a:gd name="connsiteX1" fmla="*/ 60147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FF6600">
              <a:alpha val="1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684287"/>
            <a:ext cx="10261600" cy="45719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85485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 hasCustomPrompt="1"/>
          </p:nvPr>
        </p:nvSpPr>
        <p:spPr>
          <a:xfrm>
            <a:off x="773113" y="900311"/>
            <a:ext cx="8821738" cy="1367161"/>
          </a:xfrm>
          <a:prstGeom prst="rect">
            <a:avLst/>
          </a:prstGeom>
        </p:spPr>
        <p:txBody>
          <a:bodyPr vert="horz" lIns="80165" tIns="40083" rIns="80165" bIns="40083" rtlCol="0" anchor="t">
            <a:normAutofit/>
          </a:bodyPr>
          <a:lstStyle>
            <a:lvl1pPr eaLnBrk="1">
              <a:lnSpc>
                <a:spcPct val="150000"/>
              </a:lnSpc>
              <a:defRPr sz="1400" b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此处编辑母版标题样式</a:t>
            </a:r>
          </a:p>
        </p:txBody>
      </p:sp>
      <p:sp>
        <p:nvSpPr>
          <p:cNvPr id="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38312" y="10822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83" t="21383" r="173" b="26712"/>
          <a:stretch/>
        </p:blipFill>
        <p:spPr bwMode="auto">
          <a:xfrm>
            <a:off x="0" y="0"/>
            <a:ext cx="10261600" cy="3924647"/>
          </a:xfrm>
          <a:prstGeom prst="rect">
            <a:avLst/>
          </a:prstGeom>
          <a:noFill/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821" y="757301"/>
            <a:ext cx="1268898" cy="2389888"/>
          </a:xfrm>
          <a:prstGeom prst="rect">
            <a:avLst/>
          </a:prstGeom>
        </p:spPr>
      </p:pic>
      <p:sp>
        <p:nvSpPr>
          <p:cNvPr id="21" name="TextBox 8"/>
          <p:cNvSpPr txBox="1"/>
          <p:nvPr userDrawn="1"/>
        </p:nvSpPr>
        <p:spPr bwMode="auto">
          <a:xfrm rot="5400000">
            <a:off x="7024159" y="1690635"/>
            <a:ext cx="2329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2800" b="0" i="0" dirty="0" smtClean="0">
                <a:solidFill>
                  <a:srgbClr val="32BEBB"/>
                </a:solidFill>
                <a:latin typeface="Adobe Caslon Pro Bold" pitchFamily="18" charset="0"/>
                <a:ea typeface="仿宋_GB2312" pitchFamily="49" charset="-122"/>
              </a:rPr>
              <a:t>CONTENTS</a:t>
            </a:r>
            <a:endParaRPr lang="zh-CN" altLang="en-US" sz="2800" b="0" i="0" dirty="0" smtClean="0">
              <a:solidFill>
                <a:srgbClr val="32BEBB"/>
              </a:solidFill>
              <a:latin typeface="Adobe Caslon Pro Bold" pitchFamily="18" charset="0"/>
              <a:ea typeface="仿宋_GB2312" pitchFamily="49" charset="-122"/>
            </a:endParaRPr>
          </a:p>
        </p:txBody>
      </p:sp>
      <p:sp>
        <p:nvSpPr>
          <p:cNvPr id="23" name="文本占位符 2"/>
          <p:cNvSpPr txBox="1">
            <a:spLocks/>
          </p:cNvSpPr>
          <p:nvPr userDrawn="1"/>
        </p:nvSpPr>
        <p:spPr>
          <a:xfrm>
            <a:off x="1588309" y="5005566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投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资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环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境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1093389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一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5" name="直接连接符 24"/>
          <p:cNvCxnSpPr/>
          <p:nvPr userDrawn="1"/>
        </p:nvCxnSpPr>
        <p:spPr>
          <a:xfrm>
            <a:off x="1558230" y="4212679"/>
            <a:ext cx="0" cy="208823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"/>
          <p:cNvSpPr txBox="1">
            <a:spLocks/>
          </p:cNvSpPr>
          <p:nvPr userDrawn="1"/>
        </p:nvSpPr>
        <p:spPr>
          <a:xfrm>
            <a:off x="2975914" y="5005566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建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设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优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势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7" name="文本框 26"/>
          <p:cNvSpPr txBox="1"/>
          <p:nvPr userDrawn="1"/>
        </p:nvSpPr>
        <p:spPr>
          <a:xfrm>
            <a:off x="2480994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二章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8" name="直接连接符 27"/>
          <p:cNvCxnSpPr/>
          <p:nvPr userDrawn="1"/>
        </p:nvCxnSpPr>
        <p:spPr>
          <a:xfrm>
            <a:off x="2945835" y="4212679"/>
            <a:ext cx="0" cy="208823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"/>
          <p:cNvSpPr txBox="1">
            <a:spLocks/>
          </p:cNvSpPr>
          <p:nvPr userDrawn="1"/>
        </p:nvSpPr>
        <p:spPr>
          <a:xfrm>
            <a:off x="4381583" y="5291060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产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业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市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场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条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件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0" name="文本框 29"/>
          <p:cNvSpPr txBox="1"/>
          <p:nvPr userDrawn="1"/>
        </p:nvSpPr>
        <p:spPr>
          <a:xfrm>
            <a:off x="3886663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三章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31" name="直接连接符 30"/>
          <p:cNvCxnSpPr/>
          <p:nvPr userDrawn="1"/>
        </p:nvCxnSpPr>
        <p:spPr>
          <a:xfrm>
            <a:off x="4351504" y="4212679"/>
            <a:ext cx="0" cy="280831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占位符 2"/>
          <p:cNvSpPr txBox="1">
            <a:spLocks/>
          </p:cNvSpPr>
          <p:nvPr userDrawn="1"/>
        </p:nvSpPr>
        <p:spPr>
          <a:xfrm>
            <a:off x="5790333" y="5451260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发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展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定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位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与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标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3" name="文本框 32"/>
          <p:cNvSpPr txBox="1"/>
          <p:nvPr userDrawn="1"/>
        </p:nvSpPr>
        <p:spPr>
          <a:xfrm>
            <a:off x="5295413" y="4226323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四章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34" name="直接连接符 33"/>
          <p:cNvCxnSpPr/>
          <p:nvPr userDrawn="1"/>
        </p:nvCxnSpPr>
        <p:spPr>
          <a:xfrm>
            <a:off x="5760254" y="4226323"/>
            <a:ext cx="0" cy="308270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占位符 2"/>
          <p:cNvSpPr txBox="1">
            <a:spLocks/>
          </p:cNvSpPr>
          <p:nvPr userDrawn="1"/>
        </p:nvSpPr>
        <p:spPr>
          <a:xfrm>
            <a:off x="7189472" y="5005566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建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设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方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案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6" name="文本框 35"/>
          <p:cNvSpPr txBox="1"/>
          <p:nvPr userDrawn="1"/>
        </p:nvSpPr>
        <p:spPr>
          <a:xfrm>
            <a:off x="6694552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五章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37" name="直接连接符 36"/>
          <p:cNvCxnSpPr/>
          <p:nvPr userDrawn="1"/>
        </p:nvCxnSpPr>
        <p:spPr>
          <a:xfrm>
            <a:off x="7159393" y="4212679"/>
            <a:ext cx="0" cy="208823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占位符 2"/>
          <p:cNvSpPr txBox="1">
            <a:spLocks/>
          </p:cNvSpPr>
          <p:nvPr userDrawn="1"/>
        </p:nvSpPr>
        <p:spPr>
          <a:xfrm>
            <a:off x="8638207" y="5291060"/>
            <a:ext cx="4527410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项 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目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投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资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效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益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分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algn="l">
              <a:lnSpc>
                <a:spcPts val="2200"/>
              </a:lnSpc>
            </a:pPr>
            <a:r>
              <a:rPr lang="zh-CN" altLang="en-US" sz="2400" i="0" dirty="0" smtClean="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析</a:t>
            </a:r>
            <a:endParaRPr lang="en-US" altLang="zh-CN" sz="2400" i="0" dirty="0" smtClean="0">
              <a:solidFill>
                <a:schemeClr val="tx1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39" name="文本框 38"/>
          <p:cNvSpPr txBox="1"/>
          <p:nvPr userDrawn="1"/>
        </p:nvSpPr>
        <p:spPr>
          <a:xfrm>
            <a:off x="8173366" y="4212679"/>
            <a:ext cx="256002" cy="646331"/>
          </a:xfrm>
          <a:prstGeom prst="rect">
            <a:avLst/>
          </a:prstGeom>
          <a:noFill/>
          <a:ln>
            <a:solidFill>
              <a:srgbClr val="32BEBB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EBB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六章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2BEBB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40" name="直接连接符 39"/>
          <p:cNvCxnSpPr/>
          <p:nvPr userDrawn="1"/>
        </p:nvCxnSpPr>
        <p:spPr>
          <a:xfrm>
            <a:off x="8638207" y="4212679"/>
            <a:ext cx="0" cy="280831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208550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占位符 2"/>
          <p:cNvSpPr>
            <a:spLocks noGrp="1"/>
          </p:cNvSpPr>
          <p:nvPr>
            <p:ph type="body" idx="13" hasCustomPrompt="1"/>
          </p:nvPr>
        </p:nvSpPr>
        <p:spPr>
          <a:xfrm>
            <a:off x="3402484" y="289734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idx="14" hasCustomPrompt="1"/>
          </p:nvPr>
        </p:nvSpPr>
        <p:spPr>
          <a:xfrm>
            <a:off x="3404890" y="4866724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31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3402484" y="351179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32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3404890" y="548117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33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3402484" y="4140671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34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3404890" y="6110052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3" name="矩形 12"/>
          <p:cNvSpPr/>
          <p:nvPr userDrawn="1"/>
        </p:nvSpPr>
        <p:spPr>
          <a:xfrm>
            <a:off x="1486575" y="1457183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828075"/>
            <a:ext cx="2671137" cy="3650553"/>
          </a:xfrm>
          <a:prstGeom prst="rect">
            <a:avLst/>
          </a:prstGeom>
        </p:spPr>
      </p:pic>
      <p:sp>
        <p:nvSpPr>
          <p:cNvPr id="15" name="文本框 14"/>
          <p:cNvSpPr txBox="1"/>
          <p:nvPr userDrawn="1"/>
        </p:nvSpPr>
        <p:spPr>
          <a:xfrm>
            <a:off x="8723010" y="2257257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第一章</a:t>
            </a:r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8484959" y="2257257"/>
            <a:ext cx="0" cy="285427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2"/>
          <p:cNvSpPr txBox="1">
            <a:spLocks/>
          </p:cNvSpPr>
          <p:nvPr userDrawn="1"/>
        </p:nvSpPr>
        <p:spPr>
          <a:xfrm>
            <a:off x="7795096" y="3445755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投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资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环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境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5148893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791899" y="147637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3952139" y="147637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791899" y="209082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3952139" y="209082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791899" y="271970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3952139" y="271970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556222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927114"/>
            <a:ext cx="2671137" cy="3650553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8723010" y="2376109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第二章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8484959" y="2376109"/>
            <a:ext cx="0" cy="285427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2"/>
          <p:cNvSpPr txBox="1">
            <a:spLocks/>
          </p:cNvSpPr>
          <p:nvPr userDrawn="1"/>
        </p:nvSpPr>
        <p:spPr>
          <a:xfrm>
            <a:off x="7795096" y="3564607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建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设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优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势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771755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2066875" y="135060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227115" y="135060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2066875" y="196505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227115" y="196505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2066875" y="259393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227115" y="259393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548383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8723010" y="1992274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第三章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8484959" y="1992274"/>
            <a:ext cx="0" cy="378538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2"/>
          <p:cNvSpPr txBox="1">
            <a:spLocks/>
          </p:cNvSpPr>
          <p:nvPr userDrawn="1"/>
        </p:nvSpPr>
        <p:spPr>
          <a:xfrm>
            <a:off x="7795096" y="3545414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业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市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场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条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件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919275"/>
            <a:ext cx="2671137" cy="36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210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945001" y="102513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105241" y="1025135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945001" y="163958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105241" y="163958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945001" y="226846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105241" y="2268463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537695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908587"/>
            <a:ext cx="2671137" cy="3650553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8771347" y="1932553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第四章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8533296" y="1932553"/>
            <a:ext cx="0" cy="378538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2"/>
          <p:cNvSpPr txBox="1">
            <a:spLocks/>
          </p:cNvSpPr>
          <p:nvPr userDrawn="1"/>
        </p:nvSpPr>
        <p:spPr>
          <a:xfrm>
            <a:off x="7824719" y="3636615"/>
            <a:ext cx="3888432" cy="523895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发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展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定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位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与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4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标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474257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757149" y="112498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3917389" y="112498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757149" y="173943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3917389" y="173943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757149" y="236831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3917389" y="2368316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499348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870240"/>
            <a:ext cx="2671137" cy="3650553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8723010" y="2376109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第五章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8484959" y="2376109"/>
            <a:ext cx="0" cy="285427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2"/>
          <p:cNvSpPr txBox="1">
            <a:spLocks/>
          </p:cNvSpPr>
          <p:nvPr userDrawn="1"/>
        </p:nvSpPr>
        <p:spPr>
          <a:xfrm>
            <a:off x="7795096" y="3564607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建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设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案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2839968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/>
          <p:cNvSpPr>
            <a:spLocks noGrp="1"/>
          </p:cNvSpPr>
          <p:nvPr>
            <p:ph type="body" idx="15" hasCustomPrompt="1"/>
          </p:nvPr>
        </p:nvSpPr>
        <p:spPr>
          <a:xfrm>
            <a:off x="1915257" y="116801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idx="16" hasCustomPrompt="1"/>
          </p:nvPr>
        </p:nvSpPr>
        <p:spPr>
          <a:xfrm>
            <a:off x="4075497" y="1168010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idx="17" hasCustomPrompt="1"/>
          </p:nvPr>
        </p:nvSpPr>
        <p:spPr>
          <a:xfrm>
            <a:off x="1915257" y="178245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8" hasCustomPrompt="1"/>
          </p:nvPr>
        </p:nvSpPr>
        <p:spPr>
          <a:xfrm>
            <a:off x="4075497" y="178245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7" name="文本占位符 2"/>
          <p:cNvSpPr>
            <a:spLocks noGrp="1"/>
          </p:cNvSpPr>
          <p:nvPr>
            <p:ph type="body" idx="19" hasCustomPrompt="1"/>
          </p:nvPr>
        </p:nvSpPr>
        <p:spPr>
          <a:xfrm>
            <a:off x="1915257" y="241133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idx="20" hasCustomPrompt="1"/>
          </p:nvPr>
        </p:nvSpPr>
        <p:spPr>
          <a:xfrm>
            <a:off x="4075497" y="2411338"/>
            <a:ext cx="1944216" cy="45124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>
              <a:lnSpc>
                <a:spcPct val="150000"/>
              </a:lnSpc>
              <a:buClr>
                <a:schemeClr val="bg1"/>
              </a:buClr>
              <a:buSzPct val="62000"/>
              <a:buFont typeface="Wingdings" pitchFamily="2" charset="2"/>
              <a:buNone/>
              <a:defRPr sz="1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请输入二级标题</a:t>
            </a:r>
          </a:p>
        </p:txBody>
      </p:sp>
      <p:pic>
        <p:nvPicPr>
          <p:cNvPr id="12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17" name="矩形 16"/>
          <p:cNvSpPr/>
          <p:nvPr userDrawn="1"/>
        </p:nvSpPr>
        <p:spPr>
          <a:xfrm>
            <a:off x="1486575" y="1488695"/>
            <a:ext cx="8801100" cy="4608512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  <a:ln>
            <a:noFill/>
          </a:ln>
          <a:effectLst>
            <a:glow>
              <a:schemeClr val="accent1">
                <a:alpha val="60000"/>
              </a:schemeClr>
            </a:glow>
            <a:outerShdw dir="672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51" y="859587"/>
            <a:ext cx="2671137" cy="3650553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8723010" y="1984011"/>
            <a:ext cx="677108" cy="1384995"/>
          </a:xfrm>
          <a:prstGeom prst="rect">
            <a:avLst/>
          </a:prstGeom>
          <a:noFill/>
          <a:ln>
            <a:solidFill>
              <a:srgbClr val="279592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ea typeface="方正清刻本悦宋简体" panose="02000000000000000000" pitchFamily="2" charset="-122"/>
                <a:cs typeface="+mn-cs"/>
              </a:rPr>
              <a:t>第六章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ea typeface="方正清刻本悦宋简体" panose="02000000000000000000" pitchFamily="2" charset="-122"/>
              <a:cs typeface="+mn-cs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8484959" y="1984011"/>
            <a:ext cx="0" cy="371338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2"/>
          <p:cNvSpPr txBox="1">
            <a:spLocks/>
          </p:cNvSpPr>
          <p:nvPr userDrawn="1"/>
        </p:nvSpPr>
        <p:spPr>
          <a:xfrm>
            <a:off x="7795096" y="3564607"/>
            <a:ext cx="4104456" cy="61444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项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投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资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效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益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l">
              <a:lnSpc>
                <a:spcPts val="2800"/>
              </a:lnSpc>
            </a:pPr>
            <a:r>
              <a:rPr lang="zh-CN" altLang="en-US" sz="4000" i="0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析</a:t>
            </a:r>
            <a:endParaRPr lang="en-US" altLang="zh-CN" sz="4000" i="0" dirty="0" smtClean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5223077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s://timgsa.baidu.com/timg?image&amp;quality=80&amp;size=b9999_10000&amp;sec=1540442300322&amp;di=e8f397080af3b401c8fdebd1e1797907&amp;imgtype=0&amp;src=http%3A%2F%2Fimgsrc.baidu.com%2Fimgad%2Fpic%2Fitem%2Fb2de9c82d158ccbf9fcc2b0312d8bc3eb135419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261600" cy="7561263"/>
          </a:xfrm>
          <a:prstGeom prst="rect">
            <a:avLst/>
          </a:prstGeom>
          <a:noFill/>
        </p:spPr>
      </p:pic>
      <p:sp>
        <p:nvSpPr>
          <p:cNvPr id="9" name="文本占位符 1"/>
          <p:cNvSpPr txBox="1">
            <a:spLocks/>
          </p:cNvSpPr>
          <p:nvPr userDrawn="1"/>
        </p:nvSpPr>
        <p:spPr>
          <a:xfrm>
            <a:off x="-1" y="1260344"/>
            <a:ext cx="10269963" cy="1368159"/>
          </a:xfrm>
          <a:prstGeom prst="rect">
            <a:avLst/>
          </a:prstGeom>
          <a:solidFill>
            <a:srgbClr val="F79646">
              <a:lumMod val="75000"/>
              <a:alpha val="78000"/>
            </a:srgbClr>
          </a:solidFill>
        </p:spPr>
        <p:txBody>
          <a:bodyPr vert="horz" lIns="101837" tIns="50918" rIns="101837" bIns="50918" rtlCol="0" anchor="ctr"/>
          <a:lstStyle>
            <a:defPPr>
              <a:defRPr lang="zh-CN"/>
            </a:defPPr>
            <a:lvl1pPr marL="0" algn="l" defTabSz="1018367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184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367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551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735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918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5102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4285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3469" algn="l" defTabSz="10183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18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文本占位符 2"/>
          <p:cNvSpPr>
            <a:spLocks noGrp="1"/>
          </p:cNvSpPr>
          <p:nvPr>
            <p:ph type="body" idx="10"/>
          </p:nvPr>
        </p:nvSpPr>
        <p:spPr>
          <a:xfrm>
            <a:off x="90240" y="1260344"/>
            <a:ext cx="10081120" cy="1368159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400827" indent="0">
              <a:buNone/>
              <a:defRPr sz="1800" b="1"/>
            </a:lvl2pPr>
            <a:lvl3pPr marL="801654" indent="0">
              <a:buNone/>
              <a:defRPr sz="1600" b="1"/>
            </a:lvl3pPr>
            <a:lvl4pPr marL="1202482" indent="0">
              <a:buNone/>
              <a:defRPr sz="1400" b="1"/>
            </a:lvl4pPr>
            <a:lvl5pPr marL="1603309" indent="0">
              <a:buNone/>
              <a:defRPr sz="1400" b="1"/>
            </a:lvl5pPr>
            <a:lvl6pPr marL="2004136" indent="0">
              <a:buNone/>
              <a:defRPr sz="1400" b="1"/>
            </a:lvl6pPr>
            <a:lvl7pPr marL="2404963" indent="0">
              <a:buNone/>
              <a:defRPr sz="1400" b="1"/>
            </a:lvl7pPr>
            <a:lvl8pPr marL="2805791" indent="0">
              <a:buNone/>
              <a:defRPr sz="1400" b="1"/>
            </a:lvl8pPr>
            <a:lvl9pPr marL="3206618" indent="0">
              <a:buNone/>
              <a:defRPr sz="14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文本占位符 2"/>
          <p:cNvSpPr txBox="1">
            <a:spLocks/>
          </p:cNvSpPr>
          <p:nvPr userDrawn="1"/>
        </p:nvSpPr>
        <p:spPr>
          <a:xfrm>
            <a:off x="-1" y="6637549"/>
            <a:ext cx="10269963" cy="598276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ct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4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zh-CN" altLang="en-US" sz="1600" i="0" dirty="0">
                <a:solidFill>
                  <a:schemeClr val="bg1"/>
                </a:solidFill>
              </a:rPr>
              <a:t>云南省招商合作局</a:t>
            </a:r>
          </a:p>
          <a:p>
            <a:pPr algn="ctr"/>
            <a:r>
              <a:rPr lang="zh-CN" altLang="en-US" sz="1600" i="0" dirty="0">
                <a:solidFill>
                  <a:schemeClr val="bg1"/>
                </a:solidFill>
              </a:rPr>
              <a:t>深圳中商智库规划设计院</a:t>
            </a:r>
          </a:p>
        </p:txBody>
      </p:sp>
      <p:sp>
        <p:nvSpPr>
          <p:cNvPr id="2" name="AutoShape 2" descr="http://img3.imgtn.bdimg.com/it/u=979789132,1189552222&amp;fm=214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AutoShape 2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6" descr="礼佛、养老养生、旅游文化小镇景观规划设计5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53510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5"/>
          <p:cNvSpPr>
            <a:spLocks noChangeArrowheads="1"/>
          </p:cNvSpPr>
          <p:nvPr/>
        </p:nvSpPr>
        <p:spPr bwMode="auto">
          <a:xfrm>
            <a:off x="4321879" y="7165007"/>
            <a:ext cx="161632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2" rIns="91443" bIns="45722"/>
          <a:lstStyle/>
          <a:p>
            <a:pPr algn="ctr" eaLnBrk="0" hangingPunct="0"/>
            <a:r>
              <a:rPr lang="de-DE" altLang="zh-CN" sz="900" b="0" dirty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fld id="{7D9563B4-B4C6-4C70-A1ED-554D86885FA5}" type="slidenum">
              <a:rPr lang="zh-CN" altLang="en-US" sz="900" b="0" i="0">
                <a:solidFill>
                  <a:srgbClr val="32BEBB"/>
                </a:solidFill>
                <a:latin typeface="微软雅黑" pitchFamily="34" charset="-122"/>
                <a:ea typeface="微软雅黑" pitchFamily="34" charset="-122"/>
              </a:rPr>
              <a:pPr algn="ctr" eaLnBrk="0" hangingPunct="0"/>
              <a:t>‹#›</a:t>
            </a:fld>
            <a:endParaRPr lang="en-US" altLang="zh-CN" sz="900" b="0" i="0" dirty="0">
              <a:solidFill>
                <a:srgbClr val="32BEBB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36" r:id="rId1"/>
    <p:sldLayoutId id="2147487328" r:id="rId2"/>
    <p:sldLayoutId id="2147487356" r:id="rId3"/>
    <p:sldLayoutId id="2147487357" r:id="rId4"/>
    <p:sldLayoutId id="2147487358" r:id="rId5"/>
    <p:sldLayoutId id="2147487359" r:id="rId6"/>
    <p:sldLayoutId id="2147487360" r:id="rId7"/>
    <p:sldLayoutId id="2147487361" r:id="rId8"/>
    <p:sldLayoutId id="2147487341" r:id="rId9"/>
    <p:sldLayoutId id="2147487355" r:id="rId10"/>
    <p:sldLayoutId id="2147487354" r:id="rId11"/>
    <p:sldLayoutId id="2147487347" r:id="rId12"/>
    <p:sldLayoutId id="2147487351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66FF"/>
          </a:solidFill>
          <a:latin typeface="Arial" charset="0"/>
          <a:ea typeface="黑体" pitchFamily="2" charset="-122"/>
        </a:defRPr>
      </a:lvl5pPr>
      <a:lvl6pPr marL="457215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3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44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59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211548" indent="-21154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•"/>
        <a:defRPr sz="1000">
          <a:solidFill>
            <a:schemeClr val="tx1"/>
          </a:solidFill>
          <a:latin typeface="仿宋_GB2312" pitchFamily="49" charset="-122"/>
          <a:ea typeface="仿宋_GB2312" pitchFamily="49" charset="-122"/>
          <a:cs typeface="+mn-cs"/>
        </a:defRPr>
      </a:lvl1pPr>
      <a:lvl2pPr marL="740417" indent="-283919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500" b="1">
          <a:solidFill>
            <a:schemeClr val="tx1"/>
          </a:solidFill>
          <a:latin typeface="+mn-lt"/>
          <a:ea typeface="华文细黑" pitchFamily="2" charset="-122"/>
        </a:defRPr>
      </a:lvl2pPr>
      <a:lvl3pPr marL="1141244" indent="-2268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100" b="1">
          <a:solidFill>
            <a:schemeClr val="tx1"/>
          </a:solidFill>
          <a:latin typeface="+mn-lt"/>
          <a:ea typeface="华文细黑" pitchFamily="2" charset="-122"/>
        </a:defRPr>
      </a:lvl3pPr>
      <a:lvl4pPr marL="1597742" indent="-226858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 b="1">
          <a:solidFill>
            <a:schemeClr val="tx1"/>
          </a:solidFill>
          <a:latin typeface="+mn-lt"/>
          <a:ea typeface="华文细黑" pitchFamily="2" charset="-122"/>
        </a:defRPr>
      </a:lvl4pPr>
      <a:lvl5pPr marL="2055632" indent="-226858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华文细黑" pitchFamily="2" charset="-122"/>
        </a:defRPr>
      </a:lvl5pPr>
      <a:lvl6pPr marL="2514682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96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111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326" indent="-228607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4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9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chart" Target="../charts/char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1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2898800" y="2052439"/>
            <a:ext cx="4536000" cy="3096344"/>
          </a:xfrm>
          <a:prstGeom prst="rect">
            <a:avLst/>
          </a:prstGeom>
          <a:solidFill>
            <a:srgbClr val="32BEBB">
              <a:alpha val="6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90" y="2290317"/>
            <a:ext cx="2743609" cy="14064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 bwMode="auto">
          <a:xfrm>
            <a:off x="2006901" y="3821309"/>
            <a:ext cx="63447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zh-CN" altLang="en-US" sz="3200" i="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贡山丙中洛特色旅游</a:t>
            </a:r>
            <a:endParaRPr lang="en-US" altLang="zh-CN" sz="3200" i="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ctr" hangingPunct="0"/>
            <a:r>
              <a:rPr lang="zh-CN" altLang="en-US" sz="3200" i="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小镇开发项目</a:t>
            </a:r>
            <a:endParaRPr lang="zh-CN" altLang="en-US" sz="3200" i="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042800" y="2196455"/>
            <a:ext cx="4248000" cy="276494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73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 bwMode="auto">
          <a:xfrm>
            <a:off x="4003920" y="1761192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4796008" y="1761192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5540571" y="1761192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6332659" y="1761192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文本占位符 1"/>
          <p:cNvSpPr txBox="1">
            <a:spLocks/>
          </p:cNvSpPr>
          <p:nvPr/>
        </p:nvSpPr>
        <p:spPr>
          <a:xfrm>
            <a:off x="4039924" y="2102400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位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条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件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3984944" y="1807939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2.1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4777032" y="1807939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2.2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5521595" y="1807939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2.3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6313683" y="1807939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2.4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33" name="文本占位符 1"/>
          <p:cNvSpPr txBox="1">
            <a:spLocks/>
          </p:cNvSpPr>
          <p:nvPr/>
        </p:nvSpPr>
        <p:spPr>
          <a:xfrm>
            <a:off x="4795175" y="2124447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景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观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集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群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优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势</a:t>
            </a:r>
          </a:p>
        </p:txBody>
      </p:sp>
      <p:sp>
        <p:nvSpPr>
          <p:cNvPr id="35" name="椭圆 34"/>
          <p:cNvSpPr/>
          <p:nvPr/>
        </p:nvSpPr>
        <p:spPr bwMode="auto">
          <a:xfrm>
            <a:off x="7151486" y="1761192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7132510" y="1807939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2.5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38" name="文本占位符 1">
            <a:extLst>
              <a:ext uri="{FF2B5EF4-FFF2-40B4-BE49-F238E27FC236}">
                <a16:creationId xmlns:a16="http://schemas.microsoft.com/office/drawing/2014/main" id="{C31A8566-E724-420C-9202-EEBAA8723ADA}"/>
              </a:ext>
            </a:extLst>
          </p:cNvPr>
          <p:cNvSpPr txBox="1">
            <a:spLocks/>
          </p:cNvSpPr>
          <p:nvPr/>
        </p:nvSpPr>
        <p:spPr>
          <a:xfrm>
            <a:off x="7184317" y="2130296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色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旅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游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小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镇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资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金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支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持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优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势</a:t>
            </a:r>
          </a:p>
        </p:txBody>
      </p:sp>
      <p:sp>
        <p:nvSpPr>
          <p:cNvPr id="41" name="文本占位符 1">
            <a:extLst>
              <a:ext uri="{FF2B5EF4-FFF2-40B4-BE49-F238E27FC236}">
                <a16:creationId xmlns:a16="http://schemas.microsoft.com/office/drawing/2014/main" id="{E9F658DE-70EF-46F9-995F-9BB94A97F945}"/>
              </a:ext>
            </a:extLst>
          </p:cNvPr>
          <p:cNvSpPr txBox="1">
            <a:spLocks/>
          </p:cNvSpPr>
          <p:nvPr/>
        </p:nvSpPr>
        <p:spPr>
          <a:xfrm>
            <a:off x="5556845" y="214759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世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界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级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自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然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景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观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优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势</a:t>
            </a:r>
          </a:p>
        </p:txBody>
      </p:sp>
      <p:sp>
        <p:nvSpPr>
          <p:cNvPr id="42" name="文本占位符 1">
            <a:extLst>
              <a:ext uri="{FF2B5EF4-FFF2-40B4-BE49-F238E27FC236}">
                <a16:creationId xmlns:a16="http://schemas.microsoft.com/office/drawing/2014/main" id="{7C0B44F6-40BD-489F-B426-58B6C1A77253}"/>
              </a:ext>
            </a:extLst>
          </p:cNvPr>
          <p:cNvSpPr txBox="1">
            <a:spLocks/>
          </p:cNvSpPr>
          <p:nvPr/>
        </p:nvSpPr>
        <p:spPr>
          <a:xfrm>
            <a:off x="6354936" y="2124447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多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维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度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文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资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源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优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势</a:t>
            </a:r>
          </a:p>
        </p:txBody>
      </p:sp>
    </p:spTree>
    <p:extLst>
      <p:ext uri="{BB962C8B-B14F-4D97-AF65-F5344CB8AC3E}">
        <p14:creationId xmlns:p14="http://schemas.microsoft.com/office/powerpoint/2010/main" val="61704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CBDCA8-3E8B-485A-AF79-FDA783DA1F46}"/>
              </a:ext>
            </a:extLst>
          </p:cNvPr>
          <p:cNvSpPr txBox="1"/>
          <p:nvPr/>
        </p:nvSpPr>
        <p:spPr bwMode="auto">
          <a:xfrm>
            <a:off x="623289" y="1274604"/>
            <a:ext cx="8991700" cy="271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独龙族怒族自治县是云南省怒江傈僳族自治州下属的自治县，地处云南省西北部，滇缅、滇藏结合部，东与云南省德钦、维西两县相连，南与怒江州福贡县相邻，北与西藏自治区察隅县接壤，西与缅甸联邦毗邻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丙中洛是怒江州贡山县的辖镇，丙中洛镇位于贡山独龙族怒族自治县北部，北靠西藏察隅县察瓦龙乡，南临本县捧当乡，东接德钦县燕门乡，西邻本县独龙江乡，靠近缅甸、印度，</a:t>
            </a: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是茶马古道的必经之地，又是怒江州的主要藏区之一，具有重要的战略地位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，是国家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西部大开发“十三五”规划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百座特色小城镇之一，是东方大峡谷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怒江峡谷中的一块宝地。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FF67F78-A28F-47F5-BAB5-8CC15C5FD4AD}"/>
              </a:ext>
            </a:extLst>
          </p:cNvPr>
          <p:cNvSpPr txBox="1"/>
          <p:nvPr/>
        </p:nvSpPr>
        <p:spPr bwMode="auto">
          <a:xfrm>
            <a:off x="703164" y="961485"/>
            <a:ext cx="3024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hangingPunct="0">
              <a:buFont typeface="Wingdings" panose="05000000000000000000" pitchFamily="2" charset="2"/>
              <a:buChar char="Ø"/>
            </a:pP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地理区位</a:t>
            </a:r>
            <a:r>
              <a:rPr lang="en-US" altLang="zh-CN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滇藏门户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363"/>
            <a:ext cx="10261600" cy="5100900"/>
          </a:xfrm>
          <a:prstGeom prst="rect">
            <a:avLst/>
          </a:prstGeom>
        </p:spPr>
      </p:pic>
      <p:sp>
        <p:nvSpPr>
          <p:cNvPr id="1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项目区位优势</a:t>
            </a:r>
            <a:endParaRPr lang="zh-CN" altLang="en-US" i="0" kern="0" dirty="0"/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5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E3B8C6-B6B2-41E8-9FDC-1C0404751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27"/>
          <a:stretch/>
        </p:blipFill>
        <p:spPr>
          <a:xfrm>
            <a:off x="0" y="-108223"/>
            <a:ext cx="10261600" cy="475903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ECBDCA8-3E8B-485A-AF79-FDA783DA1F46}"/>
              </a:ext>
            </a:extLst>
          </p:cNvPr>
          <p:cNvSpPr txBox="1"/>
          <p:nvPr/>
        </p:nvSpPr>
        <p:spPr bwMode="auto">
          <a:xfrm>
            <a:off x="654013" y="4867257"/>
            <a:ext cx="9036505" cy="228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hangingPunct="0">
              <a:buFont typeface="Wingdings" panose="05000000000000000000" pitchFamily="2" charset="2"/>
              <a:buChar char="Ø"/>
            </a:pP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旅游区位</a:t>
            </a:r>
            <a:r>
              <a:rPr lang="en-US" altLang="zh-CN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“大香格里拉”发展核心区</a:t>
            </a: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贡山县根据生态资源、民族文化资源的分布情况，形成“一心、双核、两江、三区”的空间布局，一心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贡山“大香格里拉”旅游集散中心，双核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茨开集镇、丙中洛旅游小镇，两江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怒江、独龙江，三区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高黎贡山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独龙江生态文化旅游区、北部多元文化体验区、中南部生态观光旅游区。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丙中洛镇位于北部多元文化体验区，处于</a:t>
            </a: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贡山“大香格里拉”旅游集散中心的核心区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2.1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项目区位优势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55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CBDCA8-3E8B-485A-AF79-FDA783DA1F46}"/>
              </a:ext>
            </a:extLst>
          </p:cNvPr>
          <p:cNvSpPr txBox="1"/>
          <p:nvPr/>
        </p:nvSpPr>
        <p:spPr bwMode="auto">
          <a:xfrm>
            <a:off x="647627" y="1260351"/>
            <a:ext cx="8875661" cy="15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hangingPunct="0">
              <a:buFont typeface="Wingdings" panose="05000000000000000000" pitchFamily="2" charset="2"/>
              <a:buChar char="Ø"/>
            </a:pP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旅游区位</a:t>
            </a:r>
            <a:r>
              <a:rPr lang="en-US" altLang="zh-CN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天然的环线旅游过夜地</a:t>
            </a: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根据贡山县周边迪庆州、丽江市、大理州、保山市、怒江州机场以及高速公路的分布，片区内形成三江并流自驾游环线，且将以香格里拉、六库为出入口，而无论从哪个方向进入该线路，都需经过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个白天（大约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小时）的行程达到丙中洛，丙中洛是天然的环线旅游过夜地。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6422"/>
            <a:ext cx="10261600" cy="5100900"/>
          </a:xfrm>
          <a:prstGeom prst="rect">
            <a:avLst/>
          </a:prstGeom>
        </p:spPr>
      </p:pic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项目区位优势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96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C6FAB501-EE6E-4423-ACC8-23A04AB9D6B3}"/>
              </a:ext>
            </a:extLst>
          </p:cNvPr>
          <p:cNvSpPr txBox="1"/>
          <p:nvPr/>
        </p:nvSpPr>
        <p:spPr bwMode="auto">
          <a:xfrm>
            <a:off x="659293" y="1651437"/>
            <a:ext cx="936104" cy="30380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 anchor="t">
            <a:spAutoFit/>
          </a:bodyPr>
          <a:lstStyle/>
          <a:p>
            <a:pPr marL="218148" indent="-218148" hangingPunct="0">
              <a:buFont typeface="Wingdings" panose="05000000000000000000" pitchFamily="2" charset="2"/>
              <a:buChar char="Ø"/>
            </a:pPr>
            <a:r>
              <a:rPr lang="zh-CN" altLang="en-US" sz="1374" i="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机场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A43ECB3-02A6-470C-9E2C-8B1CD80D853C}"/>
              </a:ext>
            </a:extLst>
          </p:cNvPr>
          <p:cNvSpPr/>
          <p:nvPr/>
        </p:nvSpPr>
        <p:spPr>
          <a:xfrm>
            <a:off x="659293" y="2050377"/>
            <a:ext cx="3987168" cy="13042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8148" indent="-21814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怒江六库机场：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离六库镇约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11km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处，计划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月实现通航目标。</a:t>
            </a:r>
            <a:endParaRPr lang="en-US" altLang="zh-CN" sz="105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8148" indent="-21814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兰坪通用机场：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位于兰坪县通甸镇以南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5.5km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处的黄松村和丰华村境内，预计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年底实现通航。</a:t>
            </a:r>
            <a:endParaRPr lang="en-US" altLang="zh-CN" sz="105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8148" indent="-21814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贡山通用机场：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年，贡山通用机场开工建设。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8D07B1E-F943-402D-B78F-4B3B236BB0FF}"/>
              </a:ext>
            </a:extLst>
          </p:cNvPr>
          <p:cNvSpPr/>
          <p:nvPr/>
        </p:nvSpPr>
        <p:spPr>
          <a:xfrm>
            <a:off x="659293" y="4873002"/>
            <a:ext cx="8936004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8148" indent="-21814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怒江州启动建设“北上西藏，南下保山，西进缅甸，东连大理、丽江、迪庆，构建完善的大交通网络”工程，主要公路有：</a:t>
            </a:r>
            <a:endParaRPr lang="en-US" altLang="zh-CN" sz="105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8148" indent="-21814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六丙公路：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G219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怒江美丽公路，是从北到南连接沿边三县市贡山、福贡、泸水的唯一交通要道，全长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298.08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公里；</a:t>
            </a:r>
            <a:endParaRPr lang="en-US" altLang="zh-CN" sz="105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8148" indent="-21814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保泸高速：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通车后开车从昆明到怒江将缩短到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小时；</a:t>
            </a:r>
            <a:endParaRPr lang="en-US" altLang="zh-CN" sz="105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8148" indent="-21814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鹤庆至剑川至兰坪高速路：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联通鹤庆、剑川、兰坪三地和横向连接大丽、上鹤两条干线公路；</a:t>
            </a:r>
          </a:p>
          <a:p>
            <a:pPr marL="218148" indent="-21814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云龙至兰坪高速</a:t>
            </a:r>
            <a:r>
              <a:rPr lang="en-US" altLang="zh-CN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218148" indent="-21814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贡山至德钦、福贡至维西、丽江至兰坪、泸水至腾冲四条滇西北旅游环线：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把大理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丽江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迪庆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腾冲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德宏各精品景区景点串连起来；</a:t>
            </a:r>
            <a:endParaRPr lang="en-US" altLang="zh-CN" sz="105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8148" indent="-21814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滇藏通道：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已全线通车，福贡段、贡山段公路在怒江辖区内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218148" indent="-218148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六库至片马口岸公路：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片马口岸是连接云南通向南亚东南亚大通道的西北通道之一，距离泸水市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101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公里，约</a:t>
            </a:r>
            <a:r>
              <a:rPr lang="en-US" altLang="zh-CN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小时到达。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42F9E90-4218-4654-AE14-D8793CBFDAAC}"/>
              </a:ext>
            </a:extLst>
          </p:cNvPr>
          <p:cNvSpPr txBox="1"/>
          <p:nvPr/>
        </p:nvSpPr>
        <p:spPr bwMode="auto">
          <a:xfrm>
            <a:off x="659293" y="4446255"/>
            <a:ext cx="912595" cy="30380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 anchor="t">
            <a:spAutoFit/>
          </a:bodyPr>
          <a:lstStyle/>
          <a:p>
            <a:pPr marL="218148" indent="-218148" hangingPunct="0">
              <a:buFont typeface="Wingdings" panose="05000000000000000000" pitchFamily="2" charset="2"/>
              <a:buChar char="Ø"/>
            </a:pPr>
            <a:r>
              <a:rPr lang="zh-CN" altLang="en-US" sz="1374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公路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6E3DDDD-84CB-4D8E-B777-16A456E28290}"/>
              </a:ext>
            </a:extLst>
          </p:cNvPr>
          <p:cNvSpPr/>
          <p:nvPr/>
        </p:nvSpPr>
        <p:spPr>
          <a:xfrm>
            <a:off x="6597851" y="1545510"/>
            <a:ext cx="2997446" cy="8194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8148" indent="-21814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50" i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已建有大理至兰坪铁路，</a:t>
            </a:r>
            <a:r>
              <a:rPr lang="zh-CN" altLang="en-US" sz="105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保山至六库铁路是云南省“十三五”铁路建设规划项目，建成后六库到保山全程只需要一个小时。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CE43ECA-3E03-4304-A178-18A267ADDEB8}"/>
              </a:ext>
            </a:extLst>
          </p:cNvPr>
          <p:cNvSpPr txBox="1"/>
          <p:nvPr/>
        </p:nvSpPr>
        <p:spPr bwMode="auto">
          <a:xfrm>
            <a:off x="6597850" y="1155174"/>
            <a:ext cx="1014185" cy="30380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 anchor="t">
            <a:spAutoFit/>
          </a:bodyPr>
          <a:lstStyle/>
          <a:p>
            <a:pPr marL="218148" indent="-218148" hangingPunct="0">
              <a:buFont typeface="Wingdings" panose="05000000000000000000" pitchFamily="2" charset="2"/>
              <a:buChar char="Ø"/>
            </a:pPr>
            <a:r>
              <a:rPr lang="zh-CN" altLang="en-US" sz="1374" i="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铁路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09C7605-E31B-4069-962B-EE7F46BAFA08}"/>
              </a:ext>
            </a:extLst>
          </p:cNvPr>
          <p:cNvSpPr txBox="1"/>
          <p:nvPr/>
        </p:nvSpPr>
        <p:spPr bwMode="auto">
          <a:xfrm>
            <a:off x="659293" y="956471"/>
            <a:ext cx="44377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hangingPunct="0">
              <a:buFont typeface="Wingdings" panose="05000000000000000000" pitchFamily="2" charset="2"/>
              <a:buChar char="Ø"/>
            </a:pP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交通区位</a:t>
            </a:r>
            <a:r>
              <a:rPr lang="en-US" altLang="zh-CN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怒江州交通条件不断完善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635811" y="1545688"/>
            <a:ext cx="3379342" cy="3277720"/>
            <a:chOff x="3402608" y="2052439"/>
            <a:chExt cx="4968552" cy="4819140"/>
          </a:xfrm>
        </p:grpSpPr>
        <p:sp>
          <p:nvSpPr>
            <p:cNvPr id="4" name="六边形 3"/>
            <p:cNvSpPr/>
            <p:nvPr/>
          </p:nvSpPr>
          <p:spPr bwMode="auto">
            <a:xfrm>
              <a:off x="3402608" y="2052439"/>
              <a:ext cx="2736304" cy="2358883"/>
            </a:xfrm>
            <a:prstGeom prst="hexagon">
              <a:avLst/>
            </a:prstGeom>
            <a:blipFill dpi="0" rotWithShape="1">
              <a:blip r:embed="rId2"/>
              <a:srcRect/>
              <a:stretch>
                <a:fillRect b="-7000"/>
              </a:stretch>
            </a:blipFill>
            <a:ln w="476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0" name="六边形 19"/>
            <p:cNvSpPr/>
            <p:nvPr/>
          </p:nvSpPr>
          <p:spPr bwMode="auto">
            <a:xfrm>
              <a:off x="5634856" y="3322233"/>
              <a:ext cx="2736304" cy="2358883"/>
            </a:xfrm>
            <a:prstGeom prst="hexagon">
              <a:avLst/>
            </a:prstGeom>
            <a:blipFill>
              <a:blip r:embed="rId3"/>
              <a:stretch>
                <a:fillRect b="-7000"/>
              </a:stretch>
            </a:blipFill>
            <a:ln w="476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4" name="六边形 23"/>
            <p:cNvSpPr/>
            <p:nvPr/>
          </p:nvSpPr>
          <p:spPr bwMode="auto">
            <a:xfrm>
              <a:off x="3402608" y="4512696"/>
              <a:ext cx="2736304" cy="2358883"/>
            </a:xfrm>
            <a:prstGeom prst="hexagon">
              <a:avLst/>
            </a:prstGeom>
            <a:blipFill>
              <a:blip r:embed="rId4"/>
              <a:stretch>
                <a:fillRect b="-7000"/>
              </a:stretch>
            </a:blipFill>
            <a:ln w="47625" cap="flat" cmpd="sng" algn="ctr">
              <a:solidFill>
                <a:srgbClr val="32B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26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项目区位优势</a:t>
            </a:r>
            <a:endParaRPr lang="zh-CN" altLang="en-US" i="0" kern="0" dirty="0"/>
          </a:p>
        </p:txBody>
      </p:sp>
      <p:cxnSp>
        <p:nvCxnSpPr>
          <p:cNvPr id="27" name="直接连接符 26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C3682BE-4840-484A-BC77-16A8E466D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" y="-134939"/>
            <a:ext cx="10261601" cy="76962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/>
          <a:stretch/>
        </p:blipFill>
        <p:spPr>
          <a:xfrm>
            <a:off x="18232" y="573696"/>
            <a:ext cx="3575884" cy="53546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4842768" y="-134939"/>
            <a:ext cx="5437065" cy="7696202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BAAA801-0C33-4968-85A7-3AC2160F7091}"/>
              </a:ext>
            </a:extLst>
          </p:cNvPr>
          <p:cNvSpPr txBox="1"/>
          <p:nvPr/>
        </p:nvSpPr>
        <p:spPr bwMode="auto">
          <a:xfrm>
            <a:off x="5062650" y="1332359"/>
            <a:ext cx="4975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hangingPunct="0">
              <a:buFont typeface="Wingdings" panose="05000000000000000000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交通区位</a:t>
            </a:r>
            <a:r>
              <a:rPr lang="en-US" altLang="zh-CN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丙中洛是进藏旅游线路的起点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DCE7885-20A7-498B-8581-2FA3AF8DC309}"/>
              </a:ext>
            </a:extLst>
          </p:cNvPr>
          <p:cNvSpPr txBox="1"/>
          <p:nvPr/>
        </p:nvSpPr>
        <p:spPr bwMode="auto">
          <a:xfrm>
            <a:off x="5070900" y="1910182"/>
            <a:ext cx="467928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目前，保山到达丙中洛以及西藏的路线为：保山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泸水市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贡山县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丙中洛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西藏。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贡山县到西藏为双向车道柏油路，丙中洛是进藏旅游线路的起点，</a:t>
            </a: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丙察察段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是进藏路线上较为理想的一段，海拔从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米缓慢上升到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泸水市距离贡山县约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公里，交通条件在进一步完善中，云南省政府投入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亿元建设保山到贡山县的高速公路，预计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年前通车，届时，保山到贡山县仅需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保山距离泸水市约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公里，为双向车道柏油路。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2"/>
          <p:cNvSpPr txBox="1">
            <a:spLocks/>
          </p:cNvSpPr>
          <p:nvPr/>
        </p:nvSpPr>
        <p:spPr>
          <a:xfrm>
            <a:off x="1217994" y="257937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00685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2pPr>
            <a:lvl3pPr marL="80137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3pPr>
            <a:lvl4pPr marL="120269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4pPr>
            <a:lvl5pPr marL="160337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5pPr>
            <a:lvl6pPr marL="200406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74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606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75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2.1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项目区位优势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0" y="697272"/>
            <a:ext cx="40894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25" y="478004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467"/>
            <a:ext cx="10261600" cy="661479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50EB985-89D1-4D60-AA53-E906B9B4AFAE}"/>
              </a:ext>
            </a:extLst>
          </p:cNvPr>
          <p:cNvSpPr/>
          <p:nvPr/>
        </p:nvSpPr>
        <p:spPr>
          <a:xfrm>
            <a:off x="666750" y="1178786"/>
            <a:ext cx="8901658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小镇及周边景区形成了雪山、田园风光、大峡谷、河流、神山、高原湖泊、悬崖为一体的景观集群，拥有特级风景点３个、一级风景点２个、二级风景点６个、三级风景点３个。</a:t>
            </a: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7343956-43B8-4BE1-8152-C1BE8E4403F2}"/>
              </a:ext>
            </a:extLst>
          </p:cNvPr>
          <p:cNvSpPr txBox="1"/>
          <p:nvPr/>
        </p:nvSpPr>
        <p:spPr bwMode="auto">
          <a:xfrm>
            <a:off x="628945" y="744511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世界级旅游景点数量多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景观集群优势</a:t>
            </a:r>
            <a:endParaRPr lang="zh-CN" altLang="en-US" i="0" kern="0" dirty="0"/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10320" y="797876"/>
            <a:ext cx="9451281" cy="2471482"/>
            <a:chOff x="2922757" y="1034274"/>
            <a:chExt cx="7338844" cy="191908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75589D15-4CA0-484E-B307-93A3FA8E3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32" r="3217"/>
            <a:stretch/>
          </p:blipFill>
          <p:spPr>
            <a:xfrm>
              <a:off x="2922757" y="1034274"/>
              <a:ext cx="3452527" cy="191908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BD9A19E-22F4-4009-91B1-21B40DAED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14" b="13346"/>
            <a:stretch/>
          </p:blipFill>
          <p:spPr>
            <a:xfrm>
              <a:off x="6547184" y="1034275"/>
              <a:ext cx="3714417" cy="1919085"/>
            </a:xfrm>
            <a:prstGeom prst="rect">
              <a:avLst/>
            </a:prstGeom>
          </p:spPr>
        </p:pic>
      </p:grp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7343956-43B8-4BE1-8152-C1BE8E4403F2}"/>
              </a:ext>
            </a:extLst>
          </p:cNvPr>
          <p:cNvSpPr txBox="1"/>
          <p:nvPr/>
        </p:nvSpPr>
        <p:spPr bwMode="auto">
          <a:xfrm>
            <a:off x="4672979" y="3462271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世界级自然景观奇特震撼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5B39556-168C-4B0D-9B98-F1E8FC34359B}"/>
              </a:ext>
            </a:extLst>
          </p:cNvPr>
          <p:cNvSpPr/>
          <p:nvPr/>
        </p:nvSpPr>
        <p:spPr>
          <a:xfrm>
            <a:off x="4698752" y="4060886"/>
            <a:ext cx="4379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丙中洛周边拥有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座神山，其中有嘎娃嘎普雪山、碧罗雪山两座雪山，有怒江第一湾、高黎贡山自然保护区、石门关等奇绝的自然景观，且丙中洛位于三江并流世界自然遗产范围内，境内所拥有的自然景观在视觉上的奇特性、心里上的震撼性方面具有绝对的比较优势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10320" y="3362035"/>
            <a:ext cx="3432722" cy="4220063"/>
            <a:chOff x="-12388" y="3132745"/>
            <a:chExt cx="4255430" cy="523147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09DDA8BE-E072-4611-BA5C-9767572BD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t="8367"/>
            <a:stretch/>
          </p:blipFill>
          <p:spPr>
            <a:xfrm>
              <a:off x="0" y="3132745"/>
              <a:ext cx="4195494" cy="25260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B83FEDD0-43C8-4212-AFDA-0284D1D6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2"/>
            <a:stretch/>
          </p:blipFill>
          <p:spPr>
            <a:xfrm>
              <a:off x="-12388" y="5838173"/>
              <a:ext cx="4255430" cy="2526042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 bwMode="auto">
          <a:xfrm>
            <a:off x="5151300" y="797876"/>
            <a:ext cx="432048" cy="2477797"/>
          </a:xfrm>
          <a:prstGeom prst="rect">
            <a:avLst/>
          </a:prstGeom>
          <a:solidFill>
            <a:srgbClr val="32BEB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5CD354B-EDB4-413D-8D55-DAADD2CD4E9E}"/>
              </a:ext>
            </a:extLst>
          </p:cNvPr>
          <p:cNvSpPr txBox="1"/>
          <p:nvPr/>
        </p:nvSpPr>
        <p:spPr bwMode="auto">
          <a:xfrm>
            <a:off x="5167269" y="1419701"/>
            <a:ext cx="400110" cy="165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rtlCol="0" anchor="t">
            <a:spAutoFit/>
          </a:bodyPr>
          <a:lstStyle/>
          <a:p>
            <a:pPr marL="0" indent="0" hangingPunct="0"/>
            <a:r>
              <a:rPr lang="zh-CN" altLang="en-US" sz="14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嘎娃嘎普雪山</a:t>
            </a:r>
            <a:endParaRPr lang="zh-CN" altLang="en-US" sz="1400" b="0" i="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95C8394-1217-4EC0-8C5A-42A4845A1BA2}"/>
              </a:ext>
            </a:extLst>
          </p:cNvPr>
          <p:cNvSpPr/>
          <p:nvPr/>
        </p:nvSpPr>
        <p:spPr bwMode="auto">
          <a:xfrm>
            <a:off x="810320" y="3362035"/>
            <a:ext cx="314497" cy="4220063"/>
          </a:xfrm>
          <a:prstGeom prst="rect">
            <a:avLst/>
          </a:prstGeom>
          <a:solidFill>
            <a:srgbClr val="32BEB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CN" alt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C38DC56-E80E-4602-AD22-0BA8F7C46A66}"/>
              </a:ext>
            </a:extLst>
          </p:cNvPr>
          <p:cNvSpPr txBox="1"/>
          <p:nvPr/>
        </p:nvSpPr>
        <p:spPr bwMode="auto">
          <a:xfrm>
            <a:off x="776489" y="4900335"/>
            <a:ext cx="40011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rtlCol="0" anchor="t">
            <a:spAutoFit/>
          </a:bodyPr>
          <a:lstStyle/>
          <a:p>
            <a:pPr marL="0" indent="0" hangingPunct="0"/>
            <a:r>
              <a:rPr lang="zh-CN" altLang="en-US" sz="14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碧罗雪山</a:t>
            </a:r>
            <a:endParaRPr lang="zh-CN" altLang="en-US" sz="1400" b="0" i="0" dirty="0">
              <a:solidFill>
                <a:schemeClr val="bg1"/>
              </a:solidFill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26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世界级自然景观优势</a:t>
            </a:r>
            <a:endParaRPr lang="zh-CN" altLang="en-US" i="0" kern="0" dirty="0"/>
          </a:p>
        </p:txBody>
      </p:sp>
      <p:cxnSp>
        <p:nvCxnSpPr>
          <p:cNvPr id="29" name="直接连接符 28"/>
          <p:cNvCxnSpPr/>
          <p:nvPr/>
        </p:nvCxnSpPr>
        <p:spPr bwMode="auto">
          <a:xfrm>
            <a:off x="0" y="700390"/>
            <a:ext cx="50137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31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84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0"/>
            <a:ext cx="5082389" cy="7561264"/>
            <a:chOff x="-1" y="-1"/>
            <a:chExt cx="5610271" cy="834661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9175C73-CCA9-4B2A-8766-6705169A1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5" r="23215"/>
            <a:stretch/>
          </p:blipFill>
          <p:spPr>
            <a:xfrm>
              <a:off x="-1" y="-1"/>
              <a:ext cx="5610271" cy="478874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1524008-4B40-45ED-B73C-987F0111C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2" r="7873"/>
            <a:stretch/>
          </p:blipFill>
          <p:spPr>
            <a:xfrm>
              <a:off x="-1" y="4900635"/>
              <a:ext cx="5610271" cy="344597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7343956-43B8-4BE1-8152-C1BE8E4403F2}"/>
              </a:ext>
            </a:extLst>
          </p:cNvPr>
          <p:cNvSpPr txBox="1"/>
          <p:nvPr/>
        </p:nvSpPr>
        <p:spPr bwMode="auto">
          <a:xfrm>
            <a:off x="314306" y="2994806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世界级自然景观奇特震撼</a:t>
            </a:r>
            <a:endParaRPr lang="en-US" altLang="zh-CN" i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607367" y="1236806"/>
            <a:ext cx="4198669" cy="5064105"/>
            <a:chOff x="5478598" y="1236806"/>
            <a:chExt cx="4524170" cy="545669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CB28770-D153-41C0-87E4-12DA8A928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4"/>
            <a:stretch/>
          </p:blipFill>
          <p:spPr>
            <a:xfrm>
              <a:off x="5478598" y="1236806"/>
              <a:ext cx="4524170" cy="2557139"/>
            </a:xfrm>
            <a:prstGeom prst="rect">
              <a:avLst/>
            </a:prstGeom>
          </p:spPr>
        </p:pic>
        <p:pic>
          <p:nvPicPr>
            <p:cNvPr id="1026" name="图片 2" descr="4石门远眺">
              <a:extLst>
                <a:ext uri="{FF2B5EF4-FFF2-40B4-BE49-F238E27FC236}">
                  <a16:creationId xmlns:a16="http://schemas.microsoft.com/office/drawing/2014/main" id="{59692105-75EF-41FD-8CE5-382CD9BAB5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" b="8557"/>
            <a:stretch/>
          </p:blipFill>
          <p:spPr bwMode="auto">
            <a:xfrm>
              <a:off x="5478598" y="3895724"/>
              <a:ext cx="4524170" cy="2797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5EC1C333-26B2-458D-868C-BFCAEB85D06B}"/>
              </a:ext>
            </a:extLst>
          </p:cNvPr>
          <p:cNvSpPr/>
          <p:nvPr/>
        </p:nvSpPr>
        <p:spPr bwMode="auto">
          <a:xfrm>
            <a:off x="2250480" y="1129492"/>
            <a:ext cx="314497" cy="1800200"/>
          </a:xfrm>
          <a:prstGeom prst="rect">
            <a:avLst/>
          </a:prstGeom>
          <a:solidFill>
            <a:srgbClr val="32BEBB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CN" alt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CBFD229-81C6-4BD7-ACBC-D609AB1E6516}"/>
              </a:ext>
            </a:extLst>
          </p:cNvPr>
          <p:cNvSpPr txBox="1"/>
          <p:nvPr/>
        </p:nvSpPr>
        <p:spPr bwMode="auto">
          <a:xfrm>
            <a:off x="2207673" y="1474708"/>
            <a:ext cx="40011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rtlCol="0" anchor="t">
            <a:spAutoFit/>
          </a:bodyPr>
          <a:lstStyle/>
          <a:p>
            <a:pPr marL="0" indent="0" hangingPunct="0"/>
            <a:r>
              <a:rPr lang="zh-CN" altLang="en-US" sz="1400" b="0" i="0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怒江第一湾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8ED5E41-A2C5-4E25-A3BB-82244287F0AB}"/>
              </a:ext>
            </a:extLst>
          </p:cNvPr>
          <p:cNvSpPr/>
          <p:nvPr/>
        </p:nvSpPr>
        <p:spPr bwMode="auto">
          <a:xfrm>
            <a:off x="5250045" y="1236806"/>
            <a:ext cx="314497" cy="2373160"/>
          </a:xfrm>
          <a:prstGeom prst="rect">
            <a:avLst/>
          </a:prstGeom>
          <a:solidFill>
            <a:srgbClr val="32BEBB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CN" alt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77B9C0A-67DC-412B-B6E8-972220D399D8}"/>
              </a:ext>
            </a:extLst>
          </p:cNvPr>
          <p:cNvSpPr txBox="1"/>
          <p:nvPr/>
        </p:nvSpPr>
        <p:spPr bwMode="auto">
          <a:xfrm>
            <a:off x="5207238" y="2163467"/>
            <a:ext cx="400110" cy="70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rtlCol="0" anchor="t">
            <a:spAutoFit/>
          </a:bodyPr>
          <a:lstStyle/>
          <a:p>
            <a:pPr marL="0" indent="0" hangingPunct="0"/>
            <a:r>
              <a:rPr lang="zh-CN" altLang="en-US" sz="1400" b="0" i="0" dirty="0">
                <a:latin typeface="仿宋_GB2312" pitchFamily="49" charset="-122"/>
                <a:ea typeface="仿宋_GB2312" pitchFamily="49" charset="-122"/>
              </a:rPr>
              <a:t>石门关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B3B461-9AA7-4C0D-A400-036387AAD44D}"/>
              </a:ext>
            </a:extLst>
          </p:cNvPr>
          <p:cNvSpPr/>
          <p:nvPr/>
        </p:nvSpPr>
        <p:spPr bwMode="auto">
          <a:xfrm>
            <a:off x="-1" y="3467256"/>
            <a:ext cx="5082389" cy="90309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12C121B-9FD7-4126-924B-F0245C377473}"/>
              </a:ext>
            </a:extLst>
          </p:cNvPr>
          <p:cNvSpPr/>
          <p:nvPr/>
        </p:nvSpPr>
        <p:spPr>
          <a:xfrm>
            <a:off x="428657" y="3636958"/>
            <a:ext cx="4486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怒江大峡谷被称为世界上最长、最深、最险峻的大峡谷，其中丙中洛段从嘎娃嘎普到怒江河床的差高达3500多米，是整个怒江峡谷中最深、最险的段落，是怒江风光的典型代表。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29" y="478004"/>
            <a:ext cx="601884" cy="219268"/>
          </a:xfrm>
          <a:prstGeom prst="rect">
            <a:avLst/>
          </a:prstGeom>
        </p:spPr>
      </p:pic>
      <p:sp>
        <p:nvSpPr>
          <p:cNvPr id="22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2.3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世界级自然景观优势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0" y="700390"/>
            <a:ext cx="50137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67824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503A296-CCD6-4DB7-B63D-C243C7818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r="23019"/>
          <a:stretch/>
        </p:blipFill>
        <p:spPr>
          <a:xfrm>
            <a:off x="0" y="0"/>
            <a:ext cx="10261600" cy="7561263"/>
          </a:xfrm>
          <a:prstGeom prst="rect">
            <a:avLst/>
          </a:prstGeom>
        </p:spPr>
      </p:pic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7343956-43B8-4BE1-8152-C1BE8E4403F2}"/>
              </a:ext>
            </a:extLst>
          </p:cNvPr>
          <p:cNvSpPr txBox="1"/>
          <p:nvPr/>
        </p:nvSpPr>
        <p:spPr bwMode="auto">
          <a:xfrm>
            <a:off x="647774" y="670397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世界级自然景观奇特震撼</a:t>
            </a:r>
            <a:endParaRPr lang="en-US" altLang="zh-CN" i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FBCAA3D-E3BF-4165-9739-52076290C475}"/>
              </a:ext>
            </a:extLst>
          </p:cNvPr>
          <p:cNvSpPr/>
          <p:nvPr/>
        </p:nvSpPr>
        <p:spPr bwMode="auto">
          <a:xfrm>
            <a:off x="9237862" y="2350214"/>
            <a:ext cx="314497" cy="1800200"/>
          </a:xfrm>
          <a:prstGeom prst="rect">
            <a:avLst/>
          </a:prstGeom>
          <a:solidFill>
            <a:srgbClr val="32BEBB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CN" alt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4CF579C-3E84-44F1-9D88-C01AA726082D}"/>
              </a:ext>
            </a:extLst>
          </p:cNvPr>
          <p:cNvSpPr txBox="1"/>
          <p:nvPr/>
        </p:nvSpPr>
        <p:spPr bwMode="auto">
          <a:xfrm>
            <a:off x="9201721" y="2450532"/>
            <a:ext cx="400110" cy="190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rtlCol="0" anchor="t">
            <a:spAutoFit/>
          </a:bodyPr>
          <a:lstStyle/>
          <a:p>
            <a:pPr marL="0" indent="0" hangingPunct="0"/>
            <a:r>
              <a:rPr lang="zh-CN" altLang="en-US" sz="1400" b="0" i="0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高黎贡山自然保护区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130757" y="927679"/>
            <a:ext cx="1844363" cy="2036496"/>
            <a:chOff x="4130757" y="927679"/>
            <a:chExt cx="1844363" cy="2036496"/>
          </a:xfrm>
        </p:grpSpPr>
        <p:sp>
          <p:nvSpPr>
            <p:cNvPr id="11" name="椭圆 10"/>
            <p:cNvSpPr/>
            <p:nvPr/>
          </p:nvSpPr>
          <p:spPr bwMode="auto">
            <a:xfrm>
              <a:off x="4130757" y="927679"/>
              <a:ext cx="1844363" cy="1844363"/>
            </a:xfrm>
            <a:prstGeom prst="ellipse">
              <a:avLst/>
            </a:prstGeom>
            <a:solidFill>
              <a:srgbClr val="32BEB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2" name="直角三角形 11"/>
            <p:cNvSpPr/>
            <p:nvPr/>
          </p:nvSpPr>
          <p:spPr bwMode="auto">
            <a:xfrm rot="13500000" flipV="1">
              <a:off x="4586045" y="2041046"/>
              <a:ext cx="923129" cy="923129"/>
            </a:xfrm>
            <a:prstGeom prst="rtTriangle">
              <a:avLst/>
            </a:prstGeom>
            <a:solidFill>
              <a:srgbClr val="32BEB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4220225" y="997531"/>
              <a:ext cx="1654767" cy="1654767"/>
            </a:xfrm>
            <a:prstGeom prst="ellipse">
              <a:avLst/>
            </a:prstGeom>
            <a:blipFill>
              <a:blip r:embed="rId3"/>
              <a:stretch>
                <a:fillRect b="-7000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54936" y="3219035"/>
            <a:ext cx="1844363" cy="2036496"/>
            <a:chOff x="4130757" y="927679"/>
            <a:chExt cx="1844363" cy="2036496"/>
          </a:xfrm>
        </p:grpSpPr>
        <p:sp>
          <p:nvSpPr>
            <p:cNvPr id="21" name="椭圆 20"/>
            <p:cNvSpPr/>
            <p:nvPr/>
          </p:nvSpPr>
          <p:spPr bwMode="auto">
            <a:xfrm>
              <a:off x="4130757" y="927679"/>
              <a:ext cx="1844363" cy="1844363"/>
            </a:xfrm>
            <a:prstGeom prst="ellipse">
              <a:avLst/>
            </a:prstGeom>
            <a:solidFill>
              <a:srgbClr val="32BEB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4" name="直角三角形 23"/>
            <p:cNvSpPr/>
            <p:nvPr/>
          </p:nvSpPr>
          <p:spPr bwMode="auto">
            <a:xfrm rot="13500000" flipV="1">
              <a:off x="4586045" y="2041046"/>
              <a:ext cx="923129" cy="923129"/>
            </a:xfrm>
            <a:prstGeom prst="rtTriangle">
              <a:avLst/>
            </a:prstGeom>
            <a:solidFill>
              <a:srgbClr val="32BEB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4220225" y="997531"/>
              <a:ext cx="1654767" cy="1654767"/>
            </a:xfrm>
            <a:prstGeom prst="ellipse">
              <a:avLst/>
            </a:prstGeom>
            <a:blipFill>
              <a:blip r:embed="rId4"/>
              <a:stretch>
                <a:fillRect b="-7000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99879" y="2380680"/>
            <a:ext cx="1844363" cy="2036496"/>
            <a:chOff x="4130757" y="927679"/>
            <a:chExt cx="1844363" cy="2036496"/>
          </a:xfrm>
        </p:grpSpPr>
        <p:sp>
          <p:nvSpPr>
            <p:cNvPr id="28" name="椭圆 27"/>
            <p:cNvSpPr/>
            <p:nvPr/>
          </p:nvSpPr>
          <p:spPr bwMode="auto">
            <a:xfrm>
              <a:off x="4130757" y="927679"/>
              <a:ext cx="1844363" cy="1844363"/>
            </a:xfrm>
            <a:prstGeom prst="ellipse">
              <a:avLst/>
            </a:prstGeom>
            <a:solidFill>
              <a:srgbClr val="32BEB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9" name="直角三角形 28"/>
            <p:cNvSpPr/>
            <p:nvPr/>
          </p:nvSpPr>
          <p:spPr bwMode="auto">
            <a:xfrm rot="13500000" flipV="1">
              <a:off x="4586045" y="2041046"/>
              <a:ext cx="923129" cy="923129"/>
            </a:xfrm>
            <a:prstGeom prst="rtTriangle">
              <a:avLst/>
            </a:prstGeom>
            <a:solidFill>
              <a:srgbClr val="32BEB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4220225" y="997531"/>
              <a:ext cx="1654767" cy="1654767"/>
            </a:xfrm>
            <a:prstGeom prst="ellipse">
              <a:avLst/>
            </a:prstGeom>
            <a:blipFill>
              <a:blip r:embed="rId5"/>
              <a:stretch>
                <a:fillRect b="-7000"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3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世界级自然景观优势</a:t>
            </a:r>
            <a:endParaRPr lang="zh-CN" altLang="en-US" i="0" kern="0" dirty="0"/>
          </a:p>
        </p:txBody>
      </p:sp>
      <p:cxnSp>
        <p:nvCxnSpPr>
          <p:cNvPr id="32" name="直接连接符 31"/>
          <p:cNvCxnSpPr/>
          <p:nvPr/>
        </p:nvCxnSpPr>
        <p:spPr bwMode="auto">
          <a:xfrm>
            <a:off x="0" y="700390"/>
            <a:ext cx="50137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31" y="488471"/>
            <a:ext cx="601884" cy="21926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8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477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1242368" y="4148005"/>
            <a:ext cx="7962942" cy="288032"/>
          </a:xfrm>
          <a:prstGeom prst="rect">
            <a:avLst/>
          </a:prstGeom>
          <a:solidFill>
            <a:srgbClr val="32BEB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410677" y="4580053"/>
            <a:ext cx="12961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zh-CN" altLang="en-US" sz="160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草果鲜果产值</a:t>
            </a:r>
            <a:r>
              <a:rPr lang="en-US" altLang="zh-CN" sz="160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5.3</a:t>
            </a:r>
            <a:r>
              <a:rPr lang="zh-CN" altLang="en-US" sz="1600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亿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77A2807-6405-4CF8-BF23-735F31681B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/>
          <a:stretch/>
        </p:blipFill>
        <p:spPr>
          <a:xfrm>
            <a:off x="1248648" y="4515411"/>
            <a:ext cx="4068676" cy="2408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CC3F86-289A-4606-9A44-AA7916561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070" y="4515413"/>
            <a:ext cx="3749240" cy="2408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4FE8651-383A-4461-9792-E6622CDB3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97" b="9268"/>
          <a:stretch/>
        </p:blipFill>
        <p:spPr>
          <a:xfrm>
            <a:off x="1242368" y="828303"/>
            <a:ext cx="7981918" cy="325060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DF68742-BC19-4397-A94B-B476B79C7D05}"/>
              </a:ext>
            </a:extLst>
          </p:cNvPr>
          <p:cNvSpPr/>
          <p:nvPr/>
        </p:nvSpPr>
        <p:spPr bwMode="auto">
          <a:xfrm>
            <a:off x="4772019" y="2468887"/>
            <a:ext cx="684051" cy="3378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B83AB1-149D-470A-A787-4C1A7E4318A1}"/>
              </a:ext>
            </a:extLst>
          </p:cNvPr>
          <p:cNvSpPr txBox="1"/>
          <p:nvPr/>
        </p:nvSpPr>
        <p:spPr bwMode="auto">
          <a:xfrm>
            <a:off x="4871547" y="2537808"/>
            <a:ext cx="648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2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3879464-8CBF-4B51-8CD7-FAFA9B846ADB}"/>
              </a:ext>
            </a:extLst>
          </p:cNvPr>
          <p:cNvSpPr/>
          <p:nvPr/>
        </p:nvSpPr>
        <p:spPr bwMode="auto">
          <a:xfrm>
            <a:off x="2885887" y="5554192"/>
            <a:ext cx="684051" cy="3378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942DA9D-CBD3-4E4C-882C-07CB87B92BB3}"/>
              </a:ext>
            </a:extLst>
          </p:cNvPr>
          <p:cNvSpPr txBox="1"/>
          <p:nvPr/>
        </p:nvSpPr>
        <p:spPr bwMode="auto">
          <a:xfrm>
            <a:off x="2903900" y="5580996"/>
            <a:ext cx="648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2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金沙江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8DD3CC4-2CBD-48DD-A7BC-72951DA4C59A}"/>
              </a:ext>
            </a:extLst>
          </p:cNvPr>
          <p:cNvSpPr/>
          <p:nvPr/>
        </p:nvSpPr>
        <p:spPr bwMode="auto">
          <a:xfrm>
            <a:off x="6968312" y="5564249"/>
            <a:ext cx="684051" cy="33780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0B9A72-2AA5-4471-B70C-6E99F2180DFC}"/>
              </a:ext>
            </a:extLst>
          </p:cNvPr>
          <p:cNvSpPr txBox="1"/>
          <p:nvPr/>
        </p:nvSpPr>
        <p:spPr bwMode="auto">
          <a:xfrm>
            <a:off x="7004340" y="5625058"/>
            <a:ext cx="648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2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澜沧江</a:t>
            </a:r>
          </a:p>
        </p:txBody>
      </p:sp>
      <p:sp>
        <p:nvSpPr>
          <p:cNvPr id="4" name="文本框 3"/>
          <p:cNvSpPr txBox="1"/>
          <p:nvPr/>
        </p:nvSpPr>
        <p:spPr bwMode="auto">
          <a:xfrm>
            <a:off x="4309212" y="4148005"/>
            <a:ext cx="2159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zh-CN" altLang="en-US" sz="1400" b="0" i="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世界自然遗产</a:t>
            </a:r>
            <a:r>
              <a:rPr lang="en-US" altLang="zh-CN" sz="1400" b="0" i="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—</a:t>
            </a:r>
            <a:r>
              <a:rPr lang="zh-CN" altLang="en-US" sz="1400" b="0" i="0" dirty="0" smtClean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三江并流</a:t>
            </a: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7343956-43B8-4BE1-8152-C1BE8E4403F2}"/>
              </a:ext>
            </a:extLst>
          </p:cNvPr>
          <p:cNvSpPr txBox="1"/>
          <p:nvPr/>
        </p:nvSpPr>
        <p:spPr bwMode="auto">
          <a:xfrm>
            <a:off x="1242368" y="994726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世界级自然景观奇特震撼</a:t>
            </a:r>
            <a:endParaRPr lang="en-US" altLang="zh-CN" i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世界级自然景观优势</a:t>
            </a:r>
            <a:endParaRPr lang="zh-CN" altLang="en-US" i="0" kern="0" dirty="0"/>
          </a:p>
        </p:txBody>
      </p:sp>
      <p:cxnSp>
        <p:nvCxnSpPr>
          <p:cNvPr id="21" name="直接连接符 20"/>
          <p:cNvCxnSpPr/>
          <p:nvPr/>
        </p:nvCxnSpPr>
        <p:spPr bwMode="auto">
          <a:xfrm>
            <a:off x="0" y="700390"/>
            <a:ext cx="50137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31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1"/>
          <p:cNvSpPr txBox="1"/>
          <p:nvPr/>
        </p:nvSpPr>
        <p:spPr bwMode="auto">
          <a:xfrm>
            <a:off x="599650" y="758497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多民族并存，少数民族风情独特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C3BD652-5847-4987-A537-10DD7081CE3D}"/>
              </a:ext>
            </a:extLst>
          </p:cNvPr>
          <p:cNvSpPr/>
          <p:nvPr/>
        </p:nvSpPr>
        <p:spPr>
          <a:xfrm>
            <a:off x="522288" y="1188343"/>
            <a:ext cx="906230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怒族、独龙族、傈僳族、藏族等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个少数民族在丙中洛居住，节庆、歌舞、服饰、饮食文化相互渗透，形成独特的地方文化，丙中洛镇怒族传统文化保护区列为省级非物质文化遗产保护名录。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04967" y="2320989"/>
            <a:ext cx="8779623" cy="4655655"/>
            <a:chOff x="738188" y="2196455"/>
            <a:chExt cx="8856662" cy="4696507"/>
          </a:xfrm>
        </p:grpSpPr>
        <p:pic>
          <p:nvPicPr>
            <p:cNvPr id="2050" name="图片 4" descr="织1">
              <a:extLst>
                <a:ext uri="{FF2B5EF4-FFF2-40B4-BE49-F238E27FC236}">
                  <a16:creationId xmlns:a16="http://schemas.microsoft.com/office/drawing/2014/main" id="{9B06BDAB-1397-46E4-A582-2740D357B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51" y="2196455"/>
              <a:ext cx="2947895" cy="203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图片 3" descr="怒族桃花节”-王松摄">
              <a:extLst>
                <a:ext uri="{FF2B5EF4-FFF2-40B4-BE49-F238E27FC236}">
                  <a16:creationId xmlns:a16="http://schemas.microsoft.com/office/drawing/2014/main" id="{1610085D-9240-49D3-84C7-3A2558B97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211" y="2201058"/>
              <a:ext cx="3021617" cy="202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6047917-116E-4AD9-8017-2503C920B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8" y="4375139"/>
              <a:ext cx="3816548" cy="251782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A01AA3-B4F3-4D90-AC38-CA823F136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53"/>
            <a:stretch/>
          </p:blipFill>
          <p:spPr>
            <a:xfrm>
              <a:off x="7098793" y="2196455"/>
              <a:ext cx="2496057" cy="203340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D6CCF7-0CA2-4F67-8796-1799B602D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4" b="15192"/>
            <a:stretch/>
          </p:blipFill>
          <p:spPr>
            <a:xfrm>
              <a:off x="4669762" y="4370696"/>
              <a:ext cx="4922632" cy="2517823"/>
            </a:xfrm>
            <a:prstGeom prst="rect">
              <a:avLst/>
            </a:prstGeom>
          </p:spPr>
        </p:pic>
      </p:grpSp>
      <p:sp>
        <p:nvSpPr>
          <p:cNvPr id="12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多维度人文资源优势</a:t>
            </a:r>
            <a:endParaRPr lang="zh-CN" altLang="en-US" i="0" kern="0" dirty="0"/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0" y="700390"/>
            <a:ext cx="50137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31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14D3242-DD67-41A0-87C2-EF7FA16EF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r="9085" b="4321"/>
          <a:stretch/>
        </p:blipFill>
        <p:spPr>
          <a:xfrm>
            <a:off x="2821787" y="0"/>
            <a:ext cx="7439813" cy="75612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590660" y="901332"/>
            <a:ext cx="4468131" cy="6336545"/>
          </a:xfrm>
          <a:prstGeom prst="rect">
            <a:avLst/>
          </a:prstGeom>
          <a:solidFill>
            <a:srgbClr val="279592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7343956-43B8-4BE1-8152-C1BE8E4403F2}"/>
              </a:ext>
            </a:extLst>
          </p:cNvPr>
          <p:cNvSpPr txBox="1"/>
          <p:nvPr/>
        </p:nvSpPr>
        <p:spPr bwMode="auto">
          <a:xfrm>
            <a:off x="653626" y="984540"/>
            <a:ext cx="440516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人文建筑体现多元文化</a:t>
            </a:r>
            <a:endParaRPr lang="en-US" altLang="zh-CN" i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FB4D369-97F2-4637-9275-E33FFC4F99C2}"/>
              </a:ext>
            </a:extLst>
          </p:cNvPr>
          <p:cNvSpPr/>
          <p:nvPr/>
        </p:nvSpPr>
        <p:spPr>
          <a:xfrm>
            <a:off x="607839" y="1401838"/>
            <a:ext cx="43173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丙中洛有娄址寺、香巴拉宫、巴马拉宫、福禄拉宫、普化寺等代表藏传佛教的寺庙群落，有法国传教士任安守修建的代表天主教的重丁教堂与白汉洛教堂。丙中洛境内的寺庙和教堂两种人文建筑，体现出宗教文化的多元和丙中洛宗教文化的包容性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278814" y="3824799"/>
            <a:ext cx="2975415" cy="3197054"/>
            <a:chOff x="769894" y="3440161"/>
            <a:chExt cx="3960200" cy="425519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22354F2-9277-4937-9654-926E32DE8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89"/>
            <a:stretch/>
          </p:blipFill>
          <p:spPr>
            <a:xfrm>
              <a:off x="769894" y="3440161"/>
              <a:ext cx="3948075" cy="2258828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C629A89-E1C7-4F25-A8F5-8A57D672E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6" b="13165"/>
            <a:stretch/>
          </p:blipFill>
          <p:spPr>
            <a:xfrm>
              <a:off x="782019" y="5836243"/>
              <a:ext cx="3948075" cy="1859114"/>
            </a:xfrm>
            <a:prstGeom prst="rect">
              <a:avLst/>
            </a:prstGeom>
          </p:spPr>
        </p:pic>
      </p:grpSp>
      <p:sp>
        <p:nvSpPr>
          <p:cNvPr id="14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多维度人文资源优势</a:t>
            </a:r>
            <a:endParaRPr lang="zh-CN" altLang="en-US" i="0" kern="0" dirty="0"/>
          </a:p>
        </p:txBody>
      </p:sp>
      <p:cxnSp>
        <p:nvCxnSpPr>
          <p:cNvPr id="15" name="直接连接符 14"/>
          <p:cNvCxnSpPr/>
          <p:nvPr/>
        </p:nvCxnSpPr>
        <p:spPr bwMode="auto">
          <a:xfrm>
            <a:off x="0" y="700390"/>
            <a:ext cx="50137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31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90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391"/>
            <a:ext cx="10261600" cy="5940872"/>
          </a:xfrm>
          <a:prstGeom prst="rect">
            <a:avLst/>
          </a:prstGeom>
        </p:spPr>
      </p:pic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7343956-43B8-4BE1-8152-C1BE8E4403F2}"/>
              </a:ext>
            </a:extLst>
          </p:cNvPr>
          <p:cNvSpPr txBox="1"/>
          <p:nvPr/>
        </p:nvSpPr>
        <p:spPr bwMode="auto">
          <a:xfrm>
            <a:off x="647774" y="769342"/>
            <a:ext cx="750736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多教共存的人文奇景，造就 “人神共居” 的精神特质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FB4D369-97F2-4637-9275-E33FFC4F99C2}"/>
              </a:ext>
            </a:extLst>
          </p:cNvPr>
          <p:cNvSpPr/>
          <p:nvPr/>
        </p:nvSpPr>
        <p:spPr>
          <a:xfrm>
            <a:off x="655344" y="1245491"/>
            <a:ext cx="8637848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原始宗教、藏传佛教、天主教、基督教并存，各种宗教在相互融合中既吸收了在地文化，又保持着相对的独立。</a:t>
            </a: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多维度人文资源优势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50137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31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6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1">
            <a:extLst>
              <a:ext uri="{FF2B5EF4-FFF2-40B4-BE49-F238E27FC236}">
                <a16:creationId xmlns:a16="http://schemas.microsoft.com/office/drawing/2014/main" id="{47343956-43B8-4BE1-8152-C1BE8E4403F2}"/>
              </a:ext>
            </a:extLst>
          </p:cNvPr>
          <p:cNvSpPr txBox="1"/>
          <p:nvPr/>
        </p:nvSpPr>
        <p:spPr bwMode="auto">
          <a:xfrm>
            <a:off x="625930" y="845932"/>
            <a:ext cx="678728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村落景观优美，古朴自然，世外桃源般的生活方式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FB4D369-97F2-4637-9275-E33FFC4F99C2}"/>
              </a:ext>
            </a:extLst>
          </p:cNvPr>
          <p:cNvSpPr/>
          <p:nvPr/>
        </p:nvSpPr>
        <p:spPr>
          <a:xfrm>
            <a:off x="635167" y="1320173"/>
            <a:ext cx="894707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丙中洛居民的音乐、歌舞，都是来表达内心的喜悦和欢乐的情绪，是精神文化的一种需求。全民参与的形式，形成载歌载舞的生活日常。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33A17F7-BE7E-41B4-A9A4-4592B5468D1A}"/>
              </a:ext>
            </a:extLst>
          </p:cNvPr>
          <p:cNvSpPr/>
          <p:nvPr/>
        </p:nvSpPr>
        <p:spPr>
          <a:xfrm>
            <a:off x="3828360" y="2405606"/>
            <a:ext cx="2424156" cy="199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秋那桶村在丙中洛的最北端，是一个以优美的田园风光著称的村落，几户人家散落于山谷中的平地上。从秋那桶村往前走，就可以进入西藏，秋那桶村是怒江的终点。</a:t>
            </a:r>
            <a:endParaRPr lang="en-US" altLang="zh-CN" sz="14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6CC08D6-4635-463E-81A2-16DC2FEA708E}"/>
              </a:ext>
            </a:extLst>
          </p:cNvPr>
          <p:cNvSpPr/>
          <p:nvPr/>
        </p:nvSpPr>
        <p:spPr>
          <a:xfrm>
            <a:off x="968874" y="2405606"/>
            <a:ext cx="2010681" cy="199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雾里村坐落在丙中洛景区内，是一个传统的怒族村落，于</a:t>
            </a:r>
            <a:r>
              <a:rPr lang="en-US" altLang="zh-CN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年被评选为中国最美乡村，</a:t>
            </a:r>
            <a:r>
              <a:rPr lang="en-US" altLang="zh-CN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日被评选为云南特色旅游新地标。</a:t>
            </a:r>
            <a:endParaRPr lang="en-US" altLang="zh-CN" sz="14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F5CC12D-EAF5-446F-B2D4-7D8F3BB4CAA0}"/>
              </a:ext>
            </a:extLst>
          </p:cNvPr>
          <p:cNvSpPr/>
          <p:nvPr/>
        </p:nvSpPr>
        <p:spPr>
          <a:xfrm>
            <a:off x="6868611" y="2466037"/>
            <a:ext cx="2493963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桃花岛为扎那桶村，农历二月初十桃花盛放时，都会过“桃花节”。每年三四五月时到这里都可以看到满山满坡的桃花盛放。</a:t>
            </a:r>
            <a:endParaRPr lang="zh-CN" altLang="en-US" sz="1400" dirty="0"/>
          </a:p>
        </p:txBody>
      </p:sp>
      <p:sp>
        <p:nvSpPr>
          <p:cNvPr id="7" name="椭圆 6"/>
          <p:cNvSpPr/>
          <p:nvPr/>
        </p:nvSpPr>
        <p:spPr bwMode="auto">
          <a:xfrm>
            <a:off x="979898" y="4696754"/>
            <a:ext cx="1944216" cy="1944216"/>
          </a:xfrm>
          <a:prstGeom prst="ellipse">
            <a:avLst/>
          </a:prstGeom>
          <a:blipFill>
            <a:blip r:embed="rId2"/>
            <a:stretch>
              <a:fillRect b="-7000"/>
            </a:stretch>
          </a:blip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弦形 9"/>
          <p:cNvSpPr/>
          <p:nvPr/>
        </p:nvSpPr>
        <p:spPr bwMode="auto">
          <a:xfrm>
            <a:off x="999879" y="4716735"/>
            <a:ext cx="1924235" cy="1924235"/>
          </a:xfrm>
          <a:prstGeom prst="chord">
            <a:avLst>
              <a:gd name="adj1" fmla="val 1463913"/>
              <a:gd name="adj2" fmla="val 9323259"/>
            </a:avLst>
          </a:prstGeom>
          <a:solidFill>
            <a:srgbClr val="32BEBB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4065502" y="4696754"/>
            <a:ext cx="1944216" cy="1944216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弦形 25"/>
          <p:cNvSpPr/>
          <p:nvPr/>
        </p:nvSpPr>
        <p:spPr bwMode="auto">
          <a:xfrm>
            <a:off x="4085483" y="4716735"/>
            <a:ext cx="1924235" cy="1924235"/>
          </a:xfrm>
          <a:prstGeom prst="chord">
            <a:avLst>
              <a:gd name="adj1" fmla="val 1463913"/>
              <a:gd name="adj2" fmla="val 9323259"/>
            </a:avLst>
          </a:prstGeom>
          <a:solidFill>
            <a:srgbClr val="32BEBB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7147024" y="4696754"/>
            <a:ext cx="1944216" cy="1944216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r="-15000"/>
            </a:stretch>
          </a:blip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3" name="弦形 32"/>
          <p:cNvSpPr/>
          <p:nvPr/>
        </p:nvSpPr>
        <p:spPr bwMode="auto">
          <a:xfrm>
            <a:off x="7167005" y="4716735"/>
            <a:ext cx="1924235" cy="1924235"/>
          </a:xfrm>
          <a:prstGeom prst="chord">
            <a:avLst>
              <a:gd name="adj1" fmla="val 1463913"/>
              <a:gd name="adj2" fmla="val 9323259"/>
            </a:avLst>
          </a:prstGeom>
          <a:solidFill>
            <a:srgbClr val="32BEBB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2387872-A111-4DC0-86F6-61F653C18DF6}"/>
              </a:ext>
            </a:extLst>
          </p:cNvPr>
          <p:cNvSpPr txBox="1"/>
          <p:nvPr/>
        </p:nvSpPr>
        <p:spPr bwMode="auto">
          <a:xfrm>
            <a:off x="1573964" y="6137800"/>
            <a:ext cx="7560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400" b="0" i="0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雾里村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E127715-7669-46F9-A700-525747116CD2}"/>
              </a:ext>
            </a:extLst>
          </p:cNvPr>
          <p:cNvSpPr txBox="1"/>
          <p:nvPr/>
        </p:nvSpPr>
        <p:spPr bwMode="auto">
          <a:xfrm>
            <a:off x="4583467" y="6137799"/>
            <a:ext cx="12241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400" b="0" i="0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秋那桶村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DE70431-0EFE-4D16-A70D-5ACF30B88DE3}"/>
              </a:ext>
            </a:extLst>
          </p:cNvPr>
          <p:cNvSpPr txBox="1"/>
          <p:nvPr/>
        </p:nvSpPr>
        <p:spPr bwMode="auto">
          <a:xfrm>
            <a:off x="7795096" y="6137799"/>
            <a:ext cx="8156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400" b="0" i="0" dirty="0">
                <a:solidFill>
                  <a:schemeClr val="bg1"/>
                </a:solidFill>
                <a:latin typeface="仿宋_GB2312" pitchFamily="49" charset="-122"/>
                <a:ea typeface="仿宋_GB2312" pitchFamily="49" charset="-122"/>
              </a:rPr>
              <a:t>桃花岛</a:t>
            </a:r>
          </a:p>
        </p:txBody>
      </p:sp>
      <p:sp>
        <p:nvSpPr>
          <p:cNvPr id="34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2.4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多维度人文资源优势</a:t>
            </a:r>
            <a:endParaRPr lang="zh-CN" altLang="en-US" i="0" kern="0" dirty="0"/>
          </a:p>
        </p:txBody>
      </p:sp>
      <p:cxnSp>
        <p:nvCxnSpPr>
          <p:cNvPr id="35" name="直接连接符 34"/>
          <p:cNvCxnSpPr/>
          <p:nvPr/>
        </p:nvCxnSpPr>
        <p:spPr bwMode="auto">
          <a:xfrm>
            <a:off x="0" y="700390"/>
            <a:ext cx="50137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31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61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DD0F55A-E64A-4F18-BFDC-2DCE029D4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3" b="21676"/>
          <a:stretch/>
        </p:blipFill>
        <p:spPr>
          <a:xfrm>
            <a:off x="0" y="0"/>
            <a:ext cx="10261600" cy="2920074"/>
          </a:xfrm>
          <a:prstGeom prst="rect">
            <a:avLst/>
          </a:prstGeom>
        </p:spPr>
      </p:pic>
      <p:sp>
        <p:nvSpPr>
          <p:cNvPr id="5" name="内容占位符 1">
            <a:extLst>
              <a:ext uri="{FF2B5EF4-FFF2-40B4-BE49-F238E27FC236}">
                <a16:creationId xmlns:a16="http://schemas.microsoft.com/office/drawing/2014/main" id="{B29C56AB-E21F-4C92-A3E1-FB15C081FC32}"/>
              </a:ext>
            </a:extLst>
          </p:cNvPr>
          <p:cNvSpPr txBox="1"/>
          <p:nvPr/>
        </p:nvSpPr>
        <p:spPr bwMode="auto">
          <a:xfrm>
            <a:off x="654198" y="3190847"/>
            <a:ext cx="4405165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云南省特设资金支持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2BB0B1-0ED3-40BD-BA5E-A8D7AE32AC0E}"/>
              </a:ext>
            </a:extLst>
          </p:cNvPr>
          <p:cNvSpPr/>
          <p:nvPr/>
        </p:nvSpPr>
        <p:spPr>
          <a:xfrm>
            <a:off x="666750" y="3564607"/>
            <a:ext cx="8940652" cy="337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凡纳入云南省创建名单的特色小镇，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年，省财政每个安排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万元启动资金，重点用于规划编制和项目前期工作。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年底考核合格，创建全国一流、全省一流特色小镇的，省财政每个分别给予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亿元、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万元奖励资金，重点用于项目贷款贴息。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年底验收合格，创建全国一流、全省一流特色小镇的，省财政每个分别给予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万元、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万元奖励资金，重点用于项目贷款贴息。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2017—2019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年，由省发展改革委每年从省重点项目投资基金中筹集不低于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亿元作为资本金专项支持特色小镇建设，实现资本金全覆盖，并向贫困地区、边境地区、世居少数民族地区和投资规模大的特色小镇倾斜。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丙中洛旅游小镇属于云南省创建全国一流的特色小镇，可得到相应的资金支持。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638" y="478004"/>
            <a:ext cx="601884" cy="219268"/>
          </a:xfrm>
          <a:prstGeom prst="rect">
            <a:avLst/>
          </a:prstGeom>
        </p:spPr>
      </p:pic>
      <p:sp>
        <p:nvSpPr>
          <p:cNvPr id="12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2.5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特色旅游小镇资金支持优势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0" y="700390"/>
            <a:ext cx="582852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35326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 bwMode="auto">
          <a:xfrm>
            <a:off x="5293792" y="201008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6085880" y="201008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6902451" y="201008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274816" y="205683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3.1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066904" y="205683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3.2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883475" y="205683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3.3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9" name="文本占位符 1"/>
          <p:cNvSpPr txBox="1">
            <a:spLocks/>
          </p:cNvSpPr>
          <p:nvPr/>
        </p:nvSpPr>
        <p:spPr>
          <a:xfrm>
            <a:off x="6120824" y="234047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贡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山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旅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游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市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状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况</a:t>
            </a:r>
          </a:p>
        </p:txBody>
      </p:sp>
      <p:sp>
        <p:nvSpPr>
          <p:cNvPr id="22" name="文本占位符 1">
            <a:extLst>
              <a:ext uri="{FF2B5EF4-FFF2-40B4-BE49-F238E27FC236}">
                <a16:creationId xmlns:a16="http://schemas.microsoft.com/office/drawing/2014/main" id="{42DD05FF-CCDF-4F9E-BE12-EC0182402491}"/>
              </a:ext>
            </a:extLst>
          </p:cNvPr>
          <p:cNvSpPr txBox="1">
            <a:spLocks/>
          </p:cNvSpPr>
          <p:nvPr/>
        </p:nvSpPr>
        <p:spPr>
          <a:xfrm>
            <a:off x="6950744" y="234047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丙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中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洛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旅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游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市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状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况</a:t>
            </a:r>
          </a:p>
        </p:txBody>
      </p:sp>
      <p:sp>
        <p:nvSpPr>
          <p:cNvPr id="26" name="文本占位符 1">
            <a:extLst>
              <a:ext uri="{FF2B5EF4-FFF2-40B4-BE49-F238E27FC236}">
                <a16:creationId xmlns:a16="http://schemas.microsoft.com/office/drawing/2014/main" id="{361E9108-0FCD-4991-8AA4-B6B534A89F43}"/>
              </a:ext>
            </a:extLst>
          </p:cNvPr>
          <p:cNvSpPr txBox="1">
            <a:spLocks/>
          </p:cNvSpPr>
          <p:nvPr/>
        </p:nvSpPr>
        <p:spPr>
          <a:xfrm>
            <a:off x="5336970" y="2340471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怒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江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旅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游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市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状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况</a:t>
            </a:r>
          </a:p>
        </p:txBody>
      </p:sp>
    </p:spTree>
    <p:extLst>
      <p:ext uri="{BB962C8B-B14F-4D97-AF65-F5344CB8AC3E}">
        <p14:creationId xmlns:p14="http://schemas.microsoft.com/office/powerpoint/2010/main" val="262564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1"/>
          <p:cNvSpPr txBox="1"/>
          <p:nvPr/>
        </p:nvSpPr>
        <p:spPr bwMode="auto">
          <a:xfrm>
            <a:off x="648976" y="872004"/>
            <a:ext cx="502720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怒江州旅游业发展良好，前景可观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338132-A240-4D1A-95FB-D66AC06C06EC}"/>
              </a:ext>
            </a:extLst>
          </p:cNvPr>
          <p:cNvSpPr/>
          <p:nvPr/>
        </p:nvSpPr>
        <p:spPr>
          <a:xfrm>
            <a:off x="738188" y="1384683"/>
            <a:ext cx="3672533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年，怒江州接待国内外游客</a:t>
            </a:r>
            <a:r>
              <a:rPr lang="en-US" altLang="zh-CN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383.96</a:t>
            </a:r>
            <a:r>
              <a:rPr lang="zh-CN" altLang="en-US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万人次，比上年增长</a:t>
            </a:r>
            <a:r>
              <a:rPr lang="en-US" altLang="zh-CN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22.98%</a:t>
            </a:r>
            <a:r>
              <a:rPr lang="zh-CN" altLang="en-US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。旅游业总收入</a:t>
            </a:r>
            <a:r>
              <a:rPr lang="en-US" altLang="zh-CN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47.48</a:t>
            </a:r>
            <a:r>
              <a:rPr lang="zh-CN" altLang="en-US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亿元，比上年增长</a:t>
            </a:r>
            <a:r>
              <a:rPr lang="en-US" altLang="zh-CN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30.81%</a:t>
            </a:r>
            <a:r>
              <a:rPr lang="zh-CN" altLang="en-US" sz="1600" b="0" i="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0" i="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DFCB398C-22FA-44E8-BB9A-DE378757BA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478421"/>
              </p:ext>
            </p:extLst>
          </p:nvPr>
        </p:nvGraphicFramePr>
        <p:xfrm>
          <a:off x="5225389" y="730611"/>
          <a:ext cx="44614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66B92C37-1ED6-4DE5-85BE-69B207048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9050"/>
          <a:stretch/>
        </p:blipFill>
        <p:spPr>
          <a:xfrm>
            <a:off x="812366" y="3150658"/>
            <a:ext cx="3672534" cy="3442370"/>
          </a:xfrm>
          <a:prstGeom prst="rect">
            <a:avLst/>
          </a:prstGeom>
        </p:spPr>
      </p:pic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7255859A-8B84-43C4-9238-C1208E188F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372717"/>
              </p:ext>
            </p:extLst>
          </p:nvPr>
        </p:nvGraphicFramePr>
        <p:xfrm>
          <a:off x="5225389" y="4140671"/>
          <a:ext cx="44292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3.1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怒江旅游市场状况</a:t>
            </a:r>
            <a:endParaRPr lang="zh-CN" altLang="en-US" i="0" kern="0" dirty="0"/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0" y="700390"/>
            <a:ext cx="47347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5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91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1"/>
          <p:cNvSpPr txBox="1"/>
          <p:nvPr/>
        </p:nvSpPr>
        <p:spPr bwMode="auto">
          <a:xfrm>
            <a:off x="623289" y="786372"/>
            <a:ext cx="5027205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贡山县旅游收入增长幅度大，市场发展潜力大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338132-A240-4D1A-95FB-D66AC06C06EC}"/>
              </a:ext>
            </a:extLst>
          </p:cNvPr>
          <p:cNvSpPr/>
          <p:nvPr/>
        </p:nvSpPr>
        <p:spPr>
          <a:xfrm>
            <a:off x="645758" y="1226087"/>
            <a:ext cx="901032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年，贡山县年累计接待国内外游客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60.21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万人次，同比增长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16.37%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，实现旅游综合收入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9.6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亿元，同比增长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31.88%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2CEAAA8-3F20-43D2-ADAA-A190B0FE2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" t="7150" r="6318" b="12081"/>
          <a:stretch/>
        </p:blipFill>
        <p:spPr>
          <a:xfrm>
            <a:off x="5418386" y="2221353"/>
            <a:ext cx="4176464" cy="250448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3734A74-3C78-4204-93D2-D81C2106B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29039"/>
          <a:stretch/>
        </p:blipFill>
        <p:spPr>
          <a:xfrm>
            <a:off x="5418386" y="4972892"/>
            <a:ext cx="4176464" cy="2178657"/>
          </a:xfrm>
          <a:prstGeom prst="rect">
            <a:avLst/>
          </a:prstGeom>
        </p:spPr>
      </p:pic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A8338D9B-9641-455A-B88C-026429CF01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343962"/>
              </p:ext>
            </p:extLst>
          </p:nvPr>
        </p:nvGraphicFramePr>
        <p:xfrm>
          <a:off x="682844" y="2084503"/>
          <a:ext cx="4413605" cy="2580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E4B568CF-7840-47D6-A09A-EDF70033A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945958"/>
              </p:ext>
            </p:extLst>
          </p:nvPr>
        </p:nvGraphicFramePr>
        <p:xfrm>
          <a:off x="645758" y="4725833"/>
          <a:ext cx="4413605" cy="251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3.2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贡山旅游市场状况</a:t>
            </a:r>
            <a:endParaRPr lang="zh-CN" altLang="en-US" i="0" kern="0" dirty="0"/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0" y="700390"/>
            <a:ext cx="47347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58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>
            <a:extLst>
              <a:ext uri="{FF2B5EF4-FFF2-40B4-BE49-F238E27FC236}">
                <a16:creationId xmlns:a16="http://schemas.microsoft.com/office/drawing/2014/main" id="{8CCCF860-2C76-4309-A930-44B50E4F8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26"/>
          <a:stretch/>
        </p:blipFill>
        <p:spPr>
          <a:xfrm>
            <a:off x="0" y="-27345"/>
            <a:ext cx="10261600" cy="4448887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B2AB0EAF-73A8-4A1D-9279-802B8A7BAF83}"/>
              </a:ext>
            </a:extLst>
          </p:cNvPr>
          <p:cNvSpPr txBox="1"/>
          <p:nvPr/>
        </p:nvSpPr>
        <p:spPr bwMode="auto">
          <a:xfrm>
            <a:off x="761092" y="4507566"/>
            <a:ext cx="5593844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丙中洛享有国际声誉，是全国知名自驾游目的地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5B4FDC6-F720-4999-B567-CA5F48532EA0}"/>
              </a:ext>
            </a:extLst>
          </p:cNvPr>
          <p:cNvSpPr/>
          <p:nvPr/>
        </p:nvSpPr>
        <p:spPr>
          <a:xfrm>
            <a:off x="738188" y="4914846"/>
            <a:ext cx="9001000" cy="2264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（一）国际背包客旅游热点地区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丙中洛是国际背包客旅游热点地区，每年有来自世界各地的登山探险游客到访丙中洛，在国际背包客旅游圈享有很高声誉。目前，小镇已经形成针对背包客的国际青年旅社</a:t>
            </a:r>
            <a:r>
              <a:rPr lang="en-US" altLang="zh-CN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2</a:t>
            </a:r>
            <a:r>
              <a:rPr lang="zh-CN" altLang="en-US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家。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（二）滇西北自驾车旅游地标</a:t>
            </a:r>
          </a:p>
          <a:p>
            <a:pPr algn="just">
              <a:lnSpc>
                <a:spcPct val="150000"/>
              </a:lnSpc>
            </a:pPr>
            <a:r>
              <a:rPr lang="zh-CN" altLang="en-US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丙中洛是滇西北地区自驾车旅游地标，在道路条件尚不能完全通畅的条件下，每年接待外地小汽车</a:t>
            </a:r>
            <a:r>
              <a:rPr lang="en-US" altLang="zh-CN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4.3</a:t>
            </a:r>
            <a:r>
              <a:rPr lang="zh-CN" altLang="en-US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万辆，已经形成宾馆酒店和客栈</a:t>
            </a:r>
            <a:r>
              <a:rPr lang="en-US" altLang="zh-CN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6</a:t>
            </a:r>
            <a:r>
              <a:rPr lang="zh-CN" altLang="en-US" sz="1600" b="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家，是全省乃至全国知名的自驾车旅游目的地。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16" y="478004"/>
            <a:ext cx="601884" cy="219268"/>
          </a:xfrm>
          <a:prstGeom prst="rect">
            <a:avLst/>
          </a:prstGeom>
        </p:spPr>
      </p:pic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3.3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丙中洛旅游市场状况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5130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196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 bwMode="auto">
          <a:xfrm>
            <a:off x="4554736" y="2277860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5346824" y="2277860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6091387" y="2277860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6883475" y="2277860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文本占位符 1"/>
          <p:cNvSpPr>
            <a:spLocks noGrp="1"/>
          </p:cNvSpPr>
          <p:nvPr>
            <p:ph type="body" idx="13"/>
          </p:nvPr>
        </p:nvSpPr>
        <p:spPr>
          <a:xfrm>
            <a:off x="4554736" y="3060551"/>
            <a:ext cx="1944216" cy="451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altLang="zh-CN" dirty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区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域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概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况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4535760" y="2324607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1.1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5327848" y="2324607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1.2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072411" y="2324607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1.3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864499" y="2324607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1.4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8" name="文本占位符 1"/>
          <p:cNvSpPr>
            <a:spLocks noGrp="1"/>
          </p:cNvSpPr>
          <p:nvPr>
            <p:ph type="body" idx="13"/>
          </p:nvPr>
        </p:nvSpPr>
        <p:spPr>
          <a:xfrm>
            <a:off x="5346824" y="3647153"/>
            <a:ext cx="1944216" cy="451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altLang="zh-CN" dirty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区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域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经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济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社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会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发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展</a:t>
            </a:r>
          </a:p>
        </p:txBody>
      </p:sp>
      <p:sp>
        <p:nvSpPr>
          <p:cNvPr id="19" name="文本占位符 1"/>
          <p:cNvSpPr>
            <a:spLocks noGrp="1"/>
          </p:cNvSpPr>
          <p:nvPr>
            <p:ph type="body" idx="13"/>
          </p:nvPr>
        </p:nvSpPr>
        <p:spPr>
          <a:xfrm>
            <a:off x="6066904" y="3339929"/>
            <a:ext cx="1944216" cy="451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altLang="zh-CN" dirty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项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目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政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策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环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境</a:t>
            </a:r>
          </a:p>
        </p:txBody>
      </p:sp>
      <p:sp>
        <p:nvSpPr>
          <p:cNvPr id="20" name="文本占位符 1"/>
          <p:cNvSpPr>
            <a:spLocks noGrp="1"/>
          </p:cNvSpPr>
          <p:nvPr>
            <p:ph type="body" idx="13"/>
          </p:nvPr>
        </p:nvSpPr>
        <p:spPr>
          <a:xfrm>
            <a:off x="6858992" y="3915993"/>
            <a:ext cx="1944216" cy="451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altLang="zh-CN" dirty="0"/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区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域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招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商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引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资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优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惠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政</a:t>
            </a:r>
            <a:endParaRPr lang="en-US" altLang="zh-CN" dirty="0"/>
          </a:p>
          <a:p>
            <a:pPr>
              <a:lnSpc>
                <a:spcPct val="100000"/>
              </a:lnSpc>
              <a:buNone/>
            </a:pPr>
            <a:r>
              <a:rPr lang="zh-CN" altLang="en-US" dirty="0"/>
              <a:t> 策</a:t>
            </a:r>
          </a:p>
        </p:txBody>
      </p:sp>
    </p:spTree>
    <p:extLst>
      <p:ext uri="{BB962C8B-B14F-4D97-AF65-F5344CB8AC3E}">
        <p14:creationId xmlns:p14="http://schemas.microsoft.com/office/powerpoint/2010/main" val="256951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 bwMode="auto">
          <a:xfrm>
            <a:off x="4046984" y="2233698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4751661" y="2233698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437808" y="2233698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6110363" y="2233698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文本占位符 1"/>
          <p:cNvSpPr txBox="1">
            <a:spLocks/>
          </p:cNvSpPr>
          <p:nvPr/>
        </p:nvSpPr>
        <p:spPr>
          <a:xfrm>
            <a:off x="4075533" y="2545758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发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展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思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路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4028008" y="2280445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4.1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732685" y="2280445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4.2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418832" y="2280445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4.3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091387" y="2280445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4.4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2" name="文本占位符 1"/>
          <p:cNvSpPr txBox="1">
            <a:spLocks/>
          </p:cNvSpPr>
          <p:nvPr/>
        </p:nvSpPr>
        <p:spPr>
          <a:xfrm>
            <a:off x="4780210" y="2556495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总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体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定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位</a:t>
            </a:r>
          </a:p>
        </p:txBody>
      </p:sp>
      <p:sp>
        <p:nvSpPr>
          <p:cNvPr id="24" name="文本占位符 1"/>
          <p:cNvSpPr txBox="1">
            <a:spLocks/>
          </p:cNvSpPr>
          <p:nvPr/>
        </p:nvSpPr>
        <p:spPr>
          <a:xfrm>
            <a:off x="5474381" y="2556495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市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定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位</a:t>
            </a:r>
          </a:p>
        </p:txBody>
      </p:sp>
      <p:sp>
        <p:nvSpPr>
          <p:cNvPr id="25" name="椭圆 24"/>
          <p:cNvSpPr/>
          <p:nvPr/>
        </p:nvSpPr>
        <p:spPr bwMode="auto">
          <a:xfrm>
            <a:off x="6706655" y="2233698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6687679" y="2280445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4.5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7" name="文本占位符 1"/>
          <p:cNvSpPr txBox="1">
            <a:spLocks/>
          </p:cNvSpPr>
          <p:nvPr/>
        </p:nvSpPr>
        <p:spPr>
          <a:xfrm>
            <a:off x="6162951" y="2545758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客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群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定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位</a:t>
            </a:r>
          </a:p>
        </p:txBody>
      </p:sp>
      <p:sp>
        <p:nvSpPr>
          <p:cNvPr id="30" name="文本占位符 1">
            <a:extLst>
              <a:ext uri="{FF2B5EF4-FFF2-40B4-BE49-F238E27FC236}">
                <a16:creationId xmlns:a16="http://schemas.microsoft.com/office/drawing/2014/main" id="{1ECD4BC3-28F2-4F9D-AC19-7753F979A1C8}"/>
              </a:ext>
            </a:extLst>
          </p:cNvPr>
          <p:cNvSpPr txBox="1">
            <a:spLocks/>
          </p:cNvSpPr>
          <p:nvPr/>
        </p:nvSpPr>
        <p:spPr>
          <a:xfrm>
            <a:off x="6745055" y="2556495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发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展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标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FB8ACE4-D308-4521-928A-34802E8D03BE}"/>
              </a:ext>
            </a:extLst>
          </p:cNvPr>
          <p:cNvSpPr/>
          <p:nvPr/>
        </p:nvSpPr>
        <p:spPr bwMode="auto">
          <a:xfrm>
            <a:off x="7283016" y="2233698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B101D694-0B11-4BFD-B5D9-C01F165E8982}"/>
              </a:ext>
            </a:extLst>
          </p:cNvPr>
          <p:cNvSpPr txBox="1"/>
          <p:nvPr/>
        </p:nvSpPr>
        <p:spPr bwMode="auto">
          <a:xfrm>
            <a:off x="7264040" y="2280445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4.6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9" name="文本占位符 1">
            <a:extLst>
              <a:ext uri="{FF2B5EF4-FFF2-40B4-BE49-F238E27FC236}">
                <a16:creationId xmlns:a16="http://schemas.microsoft.com/office/drawing/2014/main" id="{3FB373CE-01F9-418C-BF81-877A6017A824}"/>
              </a:ext>
            </a:extLst>
          </p:cNvPr>
          <p:cNvSpPr txBox="1">
            <a:spLocks/>
          </p:cNvSpPr>
          <p:nvPr/>
        </p:nvSpPr>
        <p:spPr>
          <a:xfrm>
            <a:off x="7326164" y="2556495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实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现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路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径</a:t>
            </a:r>
          </a:p>
        </p:txBody>
      </p:sp>
    </p:spTree>
    <p:extLst>
      <p:ext uri="{BB962C8B-B14F-4D97-AF65-F5344CB8AC3E}">
        <p14:creationId xmlns:p14="http://schemas.microsoft.com/office/powerpoint/2010/main" val="4187964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5354D1D-D26E-426B-B8E5-849851027AAF}"/>
              </a:ext>
            </a:extLst>
          </p:cNvPr>
          <p:cNvSpPr/>
          <p:nvPr/>
        </p:nvSpPr>
        <p:spPr>
          <a:xfrm>
            <a:off x="666304" y="696584"/>
            <a:ext cx="8928546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进一步完善丙中洛镇基础设施。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加大生态文化旅游业、峡谷生态农业培育发展力度。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打造怒族文化为基础的多民族、多宗教的和谐文化名片和“人神共居和谐家园”主题形象。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214"/>
            <a:ext cx="10261600" cy="6749090"/>
          </a:xfrm>
          <a:prstGeom prst="rect">
            <a:avLst/>
          </a:prstGeom>
        </p:spPr>
      </p:pic>
      <p:sp>
        <p:nvSpPr>
          <p:cNvPr id="7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项目发展思路</a:t>
            </a:r>
            <a:endParaRPr lang="zh-CN" altLang="en-US" i="0" kern="0" dirty="0"/>
          </a:p>
        </p:txBody>
      </p:sp>
      <p:cxnSp>
        <p:nvCxnSpPr>
          <p:cNvPr id="8" name="直接连接符 7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E8202C2-D4FF-4EF8-9C29-71273FD60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19902" r="12181"/>
          <a:stretch/>
        </p:blipFill>
        <p:spPr>
          <a:xfrm>
            <a:off x="0" y="-1"/>
            <a:ext cx="10261600" cy="75612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630680" y="1000350"/>
            <a:ext cx="3852048" cy="5948633"/>
          </a:xfrm>
          <a:prstGeom prst="rect">
            <a:avLst/>
          </a:prstGeom>
          <a:solidFill>
            <a:srgbClr val="32BEBB">
              <a:alpha val="8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E6BA34C-D72F-4D22-AD9A-201963DF9B95}"/>
              </a:ext>
            </a:extLst>
          </p:cNvPr>
          <p:cNvSpPr txBox="1"/>
          <p:nvPr/>
        </p:nvSpPr>
        <p:spPr bwMode="auto">
          <a:xfrm>
            <a:off x="846704" y="1621919"/>
            <a:ext cx="3420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怒江、高黎贡山、碧罗雪山绝美的自然风光和丙中洛如画的村寨群为基础，从空间、文化、产品、品牌、产业等多维度切入，对接国内外旅游发展新趋势、创新发展理念，打造以生态文化旅游产业为核心、以高原特色农业为补充、以“人神共居和谐家园</a:t>
            </a:r>
            <a:r>
              <a:rPr lang="en-US" altLang="zh-CN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丙中洛”生态人文旅游知名品牌为名片的</a:t>
            </a:r>
            <a:r>
              <a:rPr lang="zh-CN" altLang="en-US" sz="160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全国一流的怒族传统文化体验区、世界级摄影取景天堂、全国一流的田园风光小镇</a:t>
            </a:r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20" y="478004"/>
            <a:ext cx="601884" cy="219268"/>
          </a:xfrm>
          <a:prstGeom prst="rect">
            <a:avLst/>
          </a:prstGeom>
        </p:spPr>
      </p:pic>
      <p:sp>
        <p:nvSpPr>
          <p:cNvPr id="1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4.2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项目总体定位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-125784" y="697272"/>
            <a:ext cx="43924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299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82D69B9-D4E7-48B1-955F-2082F192BDE0}"/>
              </a:ext>
            </a:extLst>
          </p:cNvPr>
          <p:cNvSpPr txBox="1"/>
          <p:nvPr/>
        </p:nvSpPr>
        <p:spPr bwMode="auto">
          <a:xfrm>
            <a:off x="703836" y="684287"/>
            <a:ext cx="8853927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项目以上海、江苏、浙江、福建、广东、山东等沿海地区和辽宁、吉林、黑龙江三个东北地区省份为主要市场，以安徽、湖南、湖北、江西四个中部省份和陕西、河南、河北、山西四个北部省份为次要客源市场。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6CA67DC-92EC-4BDF-BCDE-F1613D97A730}"/>
              </a:ext>
            </a:extLst>
          </p:cNvPr>
          <p:cNvGrpSpPr/>
          <p:nvPr/>
        </p:nvGrpSpPr>
        <p:grpSpPr>
          <a:xfrm>
            <a:off x="924631" y="2145434"/>
            <a:ext cx="8523429" cy="4446661"/>
            <a:chOff x="924631" y="2145434"/>
            <a:chExt cx="8523429" cy="4446661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D3A9EB6-5DAD-407C-9496-21F209829398}"/>
                </a:ext>
              </a:extLst>
            </p:cNvPr>
            <p:cNvSpPr/>
            <p:nvPr/>
          </p:nvSpPr>
          <p:spPr>
            <a:xfrm>
              <a:off x="4323181" y="2145434"/>
              <a:ext cx="1656184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8CBECF6-0BB3-4291-AAB0-ABD80B19710E}"/>
                </a:ext>
              </a:extLst>
            </p:cNvPr>
            <p:cNvSpPr txBox="1"/>
            <p:nvPr/>
          </p:nvSpPr>
          <p:spPr>
            <a:xfrm>
              <a:off x="4557207" y="2145434"/>
              <a:ext cx="14041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 目 市 场</a:t>
              </a: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CDC825DF-EA70-4FE5-9CB3-8B47CD29FEE0}"/>
                </a:ext>
              </a:extLst>
            </p:cNvPr>
            <p:cNvCxnSpPr>
              <a:cxnSpLocks/>
            </p:cNvCxnSpPr>
            <p:nvPr/>
          </p:nvCxnSpPr>
          <p:spPr>
            <a:xfrm>
              <a:off x="5115269" y="2483989"/>
              <a:ext cx="0" cy="3095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C298658-8EB7-4E01-B3D2-5E32C4CF275A}"/>
                </a:ext>
              </a:extLst>
            </p:cNvPr>
            <p:cNvSpPr/>
            <p:nvPr/>
          </p:nvSpPr>
          <p:spPr>
            <a:xfrm>
              <a:off x="1170360" y="4727019"/>
              <a:ext cx="1080120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5384776-A323-4F8A-80BA-03FA531F9F68}"/>
                </a:ext>
              </a:extLst>
            </p:cNvPr>
            <p:cNvSpPr txBox="1"/>
            <p:nvPr/>
          </p:nvSpPr>
          <p:spPr>
            <a:xfrm>
              <a:off x="1242368" y="4757796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沿海地区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72A7986-BECA-4E9C-97F9-1F0BF9C80791}"/>
                </a:ext>
              </a:extLst>
            </p:cNvPr>
            <p:cNvSpPr/>
            <p:nvPr/>
          </p:nvSpPr>
          <p:spPr>
            <a:xfrm>
              <a:off x="3563064" y="4727019"/>
              <a:ext cx="1080120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CB735AC-76C9-4887-89BA-57E365AF04A1}"/>
                </a:ext>
              </a:extLst>
            </p:cNvPr>
            <p:cNvSpPr txBox="1"/>
            <p:nvPr/>
          </p:nvSpPr>
          <p:spPr>
            <a:xfrm>
              <a:off x="3707080" y="4757796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东北地区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D981AEC-B727-4749-A12F-D5A3ECEB6D81}"/>
                </a:ext>
              </a:extLst>
            </p:cNvPr>
            <p:cNvSpPr/>
            <p:nvPr/>
          </p:nvSpPr>
          <p:spPr>
            <a:xfrm>
              <a:off x="5645547" y="4757796"/>
              <a:ext cx="1080120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48D0FF3-40B7-4341-98BB-7D509F1BA472}"/>
                </a:ext>
              </a:extLst>
            </p:cNvPr>
            <p:cNvSpPr txBox="1"/>
            <p:nvPr/>
          </p:nvSpPr>
          <p:spPr>
            <a:xfrm>
              <a:off x="5717555" y="4779524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中部地区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A5E0882-3448-4F06-AE0C-EC0E2D295DA1}"/>
                </a:ext>
              </a:extLst>
            </p:cNvPr>
            <p:cNvSpPr/>
            <p:nvPr/>
          </p:nvSpPr>
          <p:spPr>
            <a:xfrm>
              <a:off x="8196082" y="4768134"/>
              <a:ext cx="1080120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13EF77A-DC87-400E-868A-8AF50715737A}"/>
                </a:ext>
              </a:extLst>
            </p:cNvPr>
            <p:cNvSpPr txBox="1"/>
            <p:nvPr/>
          </p:nvSpPr>
          <p:spPr>
            <a:xfrm>
              <a:off x="8268090" y="4783522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北部地区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AAB0322C-EA2E-4868-B592-49D9367A8EA5}"/>
                </a:ext>
              </a:extLst>
            </p:cNvPr>
            <p:cNvCxnSpPr>
              <a:cxnSpLocks/>
            </p:cNvCxnSpPr>
            <p:nvPr/>
          </p:nvCxnSpPr>
          <p:spPr>
            <a:xfrm>
              <a:off x="2883021" y="2793507"/>
              <a:ext cx="46085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FA5F362-D4C6-49E2-932D-FF9253E1356E}"/>
                </a:ext>
              </a:extLst>
            </p:cNvPr>
            <p:cNvCxnSpPr/>
            <p:nvPr/>
          </p:nvCxnSpPr>
          <p:spPr>
            <a:xfrm>
              <a:off x="2883021" y="2793507"/>
              <a:ext cx="0" cy="7200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045FB49A-7785-44C7-AF20-3C5FDFA055DA}"/>
                </a:ext>
              </a:extLst>
            </p:cNvPr>
            <p:cNvCxnSpPr/>
            <p:nvPr/>
          </p:nvCxnSpPr>
          <p:spPr>
            <a:xfrm>
              <a:off x="7491533" y="2802779"/>
              <a:ext cx="0" cy="7200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B30C6A1-A8A4-419F-8FF4-222EE61E1DC3}"/>
                </a:ext>
              </a:extLst>
            </p:cNvPr>
            <p:cNvSpPr/>
            <p:nvPr/>
          </p:nvSpPr>
          <p:spPr>
            <a:xfrm>
              <a:off x="2121466" y="3513587"/>
              <a:ext cx="1599147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B6C59A9-7FA7-4001-888F-8F464BE9BDCE}"/>
                </a:ext>
              </a:extLst>
            </p:cNvPr>
            <p:cNvSpPr txBox="1"/>
            <p:nvPr/>
          </p:nvSpPr>
          <p:spPr>
            <a:xfrm>
              <a:off x="2331771" y="3544364"/>
              <a:ext cx="133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主要市场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8E9A720-0F08-4620-9BCA-C8059383A88E}"/>
                </a:ext>
              </a:extLst>
            </p:cNvPr>
            <p:cNvSpPr/>
            <p:nvPr/>
          </p:nvSpPr>
          <p:spPr>
            <a:xfrm>
              <a:off x="6721863" y="3530767"/>
              <a:ext cx="1599147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9057535-B66D-48F4-AAB8-73EC6901F94F}"/>
                </a:ext>
              </a:extLst>
            </p:cNvPr>
            <p:cNvSpPr txBox="1"/>
            <p:nvPr/>
          </p:nvSpPr>
          <p:spPr>
            <a:xfrm>
              <a:off x="6932168" y="3561544"/>
              <a:ext cx="133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次要市场</a:t>
              </a: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7819D965-3D21-40E4-AB59-9D7555985484}"/>
                </a:ext>
              </a:extLst>
            </p:cNvPr>
            <p:cNvCxnSpPr>
              <a:cxnSpLocks/>
            </p:cNvCxnSpPr>
            <p:nvPr/>
          </p:nvCxnSpPr>
          <p:spPr>
            <a:xfrm>
              <a:off x="2883021" y="3848518"/>
              <a:ext cx="0" cy="38514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D2F5E46A-4D3F-4BF4-A325-A2C8C69DBBDB}"/>
                </a:ext>
              </a:extLst>
            </p:cNvPr>
            <p:cNvCxnSpPr/>
            <p:nvPr/>
          </p:nvCxnSpPr>
          <p:spPr>
            <a:xfrm>
              <a:off x="1941956" y="4233667"/>
              <a:ext cx="194421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CBE866C9-CEBC-4FAC-820C-26502F703BB1}"/>
                </a:ext>
              </a:extLst>
            </p:cNvPr>
            <p:cNvCxnSpPr>
              <a:cxnSpLocks/>
            </p:cNvCxnSpPr>
            <p:nvPr/>
          </p:nvCxnSpPr>
          <p:spPr>
            <a:xfrm>
              <a:off x="7491533" y="3869321"/>
              <a:ext cx="0" cy="38514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F5D7B99-F69C-4F51-B3C6-4EEC768A6B47}"/>
                </a:ext>
              </a:extLst>
            </p:cNvPr>
            <p:cNvCxnSpPr/>
            <p:nvPr/>
          </p:nvCxnSpPr>
          <p:spPr>
            <a:xfrm>
              <a:off x="6519425" y="4254470"/>
              <a:ext cx="194421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A638CA94-6DFF-47A8-B593-2FB1BE01C85C}"/>
                </a:ext>
              </a:extLst>
            </p:cNvPr>
            <p:cNvCxnSpPr/>
            <p:nvPr/>
          </p:nvCxnSpPr>
          <p:spPr>
            <a:xfrm>
              <a:off x="1941956" y="4233667"/>
              <a:ext cx="0" cy="5033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B712F435-D6F6-4D1A-B34B-C305D338F460}"/>
                </a:ext>
              </a:extLst>
            </p:cNvPr>
            <p:cNvCxnSpPr/>
            <p:nvPr/>
          </p:nvCxnSpPr>
          <p:spPr>
            <a:xfrm>
              <a:off x="3886172" y="4233667"/>
              <a:ext cx="0" cy="5033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14D78B29-F63A-4871-870B-24BC0713E016}"/>
                </a:ext>
              </a:extLst>
            </p:cNvPr>
            <p:cNvCxnSpPr/>
            <p:nvPr/>
          </p:nvCxnSpPr>
          <p:spPr>
            <a:xfrm>
              <a:off x="6527187" y="4254470"/>
              <a:ext cx="0" cy="5033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55DD10EF-3335-47B8-B349-42334DCA1A72}"/>
                </a:ext>
              </a:extLst>
            </p:cNvPr>
            <p:cNvCxnSpPr/>
            <p:nvPr/>
          </p:nvCxnSpPr>
          <p:spPr>
            <a:xfrm>
              <a:off x="8463641" y="4254470"/>
              <a:ext cx="0" cy="5033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A2EF837-DDCA-45DE-8EDA-CFB28BF73C69}"/>
                </a:ext>
              </a:extLst>
            </p:cNvPr>
            <p:cNvSpPr/>
            <p:nvPr/>
          </p:nvSpPr>
          <p:spPr>
            <a:xfrm>
              <a:off x="940590" y="5220370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F77C4C0-4EA3-4C94-816D-AFF7906B04A8}"/>
                </a:ext>
              </a:extLst>
            </p:cNvPr>
            <p:cNvSpPr txBox="1"/>
            <p:nvPr/>
          </p:nvSpPr>
          <p:spPr>
            <a:xfrm>
              <a:off x="1017619" y="5251147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715CF1A-4827-4E5D-B1A3-E2B95C7B9BF8}"/>
                </a:ext>
              </a:extLst>
            </p:cNvPr>
            <p:cNvSpPr/>
            <p:nvPr/>
          </p:nvSpPr>
          <p:spPr>
            <a:xfrm>
              <a:off x="1819688" y="5220370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BB388AE-0BDA-478B-BE30-FEB3FCFF906F}"/>
                </a:ext>
              </a:extLst>
            </p:cNvPr>
            <p:cNvSpPr txBox="1"/>
            <p:nvPr/>
          </p:nvSpPr>
          <p:spPr>
            <a:xfrm>
              <a:off x="1863181" y="5252926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江苏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EA971CB-1813-4C0D-A0D7-AC834648038C}"/>
                </a:ext>
              </a:extLst>
            </p:cNvPr>
            <p:cNvSpPr/>
            <p:nvPr/>
          </p:nvSpPr>
          <p:spPr>
            <a:xfrm>
              <a:off x="927288" y="5733778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900B3853-D6FF-4FF5-B786-935B4B705A34}"/>
                </a:ext>
              </a:extLst>
            </p:cNvPr>
            <p:cNvSpPr txBox="1"/>
            <p:nvPr/>
          </p:nvSpPr>
          <p:spPr>
            <a:xfrm>
              <a:off x="988894" y="5764555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浙江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1B84166-F6CB-40EA-A3DA-833492266320}"/>
                </a:ext>
              </a:extLst>
            </p:cNvPr>
            <p:cNvSpPr/>
            <p:nvPr/>
          </p:nvSpPr>
          <p:spPr>
            <a:xfrm>
              <a:off x="1812575" y="5744498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7A11D93-2DF5-4E55-860D-4CCC020EE7B2}"/>
                </a:ext>
              </a:extLst>
            </p:cNvPr>
            <p:cNvSpPr txBox="1"/>
            <p:nvPr/>
          </p:nvSpPr>
          <p:spPr>
            <a:xfrm>
              <a:off x="1863181" y="5759111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福建</a:t>
              </a: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6AFC49A-52A4-44ED-AF0A-2E992D24A924}"/>
                </a:ext>
              </a:extLst>
            </p:cNvPr>
            <p:cNvSpPr/>
            <p:nvPr/>
          </p:nvSpPr>
          <p:spPr>
            <a:xfrm>
              <a:off x="924631" y="6247186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1DBF6E3-23E7-440A-8DC1-878E78118CC9}"/>
                </a:ext>
              </a:extLst>
            </p:cNvPr>
            <p:cNvSpPr txBox="1"/>
            <p:nvPr/>
          </p:nvSpPr>
          <p:spPr>
            <a:xfrm>
              <a:off x="977569" y="6277963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广东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38AE0EA-21E5-4BCB-8842-15AC4E74D6FE}"/>
                </a:ext>
              </a:extLst>
            </p:cNvPr>
            <p:cNvSpPr/>
            <p:nvPr/>
          </p:nvSpPr>
          <p:spPr>
            <a:xfrm>
              <a:off x="1812575" y="6247494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DAEC650-5C90-4D49-8ACC-75DED7E6C54D}"/>
                </a:ext>
              </a:extLst>
            </p:cNvPr>
            <p:cNvSpPr txBox="1"/>
            <p:nvPr/>
          </p:nvSpPr>
          <p:spPr>
            <a:xfrm>
              <a:off x="1863181" y="6277963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山东</a:t>
              </a: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107F5697-1BA3-430F-B75F-6966B5976B3E}"/>
                </a:ext>
              </a:extLst>
            </p:cNvPr>
            <p:cNvSpPr/>
            <p:nvPr/>
          </p:nvSpPr>
          <p:spPr>
            <a:xfrm>
              <a:off x="3563064" y="5248680"/>
              <a:ext cx="1080120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1569D1F6-CC22-4C40-8611-BB30F4C42FB6}"/>
                </a:ext>
              </a:extLst>
            </p:cNvPr>
            <p:cNvSpPr txBox="1"/>
            <p:nvPr/>
          </p:nvSpPr>
          <p:spPr>
            <a:xfrm>
              <a:off x="3834319" y="5277821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辽宁</a:t>
              </a: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CB93BC51-39CD-460C-8460-9838F09CE5B9}"/>
                </a:ext>
              </a:extLst>
            </p:cNvPr>
            <p:cNvSpPr/>
            <p:nvPr/>
          </p:nvSpPr>
          <p:spPr>
            <a:xfrm>
              <a:off x="3576597" y="5754875"/>
              <a:ext cx="1080120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824CC7DB-6E08-4D42-B5DC-AD7C1179FD69}"/>
                </a:ext>
              </a:extLst>
            </p:cNvPr>
            <p:cNvSpPr txBox="1"/>
            <p:nvPr/>
          </p:nvSpPr>
          <p:spPr>
            <a:xfrm>
              <a:off x="3855129" y="5769237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吉林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2D386E1B-8DD4-4106-BAE1-03339FA197C7}"/>
                </a:ext>
              </a:extLst>
            </p:cNvPr>
            <p:cNvSpPr/>
            <p:nvPr/>
          </p:nvSpPr>
          <p:spPr>
            <a:xfrm>
              <a:off x="3576597" y="6253541"/>
              <a:ext cx="1080120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6136147-5A9A-4B89-BA84-7298ED307B35}"/>
                </a:ext>
              </a:extLst>
            </p:cNvPr>
            <p:cNvSpPr txBox="1"/>
            <p:nvPr/>
          </p:nvSpPr>
          <p:spPr>
            <a:xfrm>
              <a:off x="3720613" y="6284318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黑龙江</a:t>
              </a: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520BBD0C-4983-476F-822D-0BA7B15A37E6}"/>
                </a:ext>
              </a:extLst>
            </p:cNvPr>
            <p:cNvSpPr/>
            <p:nvPr/>
          </p:nvSpPr>
          <p:spPr>
            <a:xfrm>
              <a:off x="5471573" y="5234453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B02DE791-8866-4FF3-B565-B29F3482858B}"/>
                </a:ext>
              </a:extLst>
            </p:cNvPr>
            <p:cNvSpPr txBox="1"/>
            <p:nvPr/>
          </p:nvSpPr>
          <p:spPr>
            <a:xfrm>
              <a:off x="5548602" y="5265230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安徽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CCAE3DA0-CCE4-40A4-BA0F-271A6B53A1F2}"/>
                </a:ext>
              </a:extLst>
            </p:cNvPr>
            <p:cNvSpPr/>
            <p:nvPr/>
          </p:nvSpPr>
          <p:spPr>
            <a:xfrm>
              <a:off x="6350671" y="5234453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045CAE5E-025D-4872-8B8B-35FA9903A1A1}"/>
                </a:ext>
              </a:extLst>
            </p:cNvPr>
            <p:cNvSpPr txBox="1"/>
            <p:nvPr/>
          </p:nvSpPr>
          <p:spPr>
            <a:xfrm>
              <a:off x="6394164" y="5267009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湖南</a:t>
              </a: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DAD5E71A-54F3-4EC9-963B-1DAE225CAF24}"/>
                </a:ext>
              </a:extLst>
            </p:cNvPr>
            <p:cNvSpPr/>
            <p:nvPr/>
          </p:nvSpPr>
          <p:spPr>
            <a:xfrm>
              <a:off x="5458271" y="5747861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8684CF3F-57F7-4270-9C06-B50B1E30E7DA}"/>
                </a:ext>
              </a:extLst>
            </p:cNvPr>
            <p:cNvSpPr txBox="1"/>
            <p:nvPr/>
          </p:nvSpPr>
          <p:spPr>
            <a:xfrm>
              <a:off x="5519877" y="5778638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湖北</a:t>
              </a: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CD2D03A8-0098-4BD5-BB59-8F6EA836C527}"/>
                </a:ext>
              </a:extLst>
            </p:cNvPr>
            <p:cNvSpPr/>
            <p:nvPr/>
          </p:nvSpPr>
          <p:spPr>
            <a:xfrm>
              <a:off x="6343558" y="5758581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F42755F6-1CC5-406F-AAAE-86783B6793D9}"/>
                </a:ext>
              </a:extLst>
            </p:cNvPr>
            <p:cNvSpPr txBox="1"/>
            <p:nvPr/>
          </p:nvSpPr>
          <p:spPr>
            <a:xfrm>
              <a:off x="6394164" y="5773194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江西</a:t>
              </a: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B69BED4A-A210-434E-9B43-85412F4FB98F}"/>
                </a:ext>
              </a:extLst>
            </p:cNvPr>
            <p:cNvSpPr/>
            <p:nvPr/>
          </p:nvSpPr>
          <p:spPr>
            <a:xfrm>
              <a:off x="7955449" y="5245265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6AB48F3B-C5B0-4F57-88E3-3317ECB3825E}"/>
                </a:ext>
              </a:extLst>
            </p:cNvPr>
            <p:cNvSpPr txBox="1"/>
            <p:nvPr/>
          </p:nvSpPr>
          <p:spPr>
            <a:xfrm>
              <a:off x="8032478" y="5276042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陕西</a:t>
              </a: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9AAF5B16-D945-4FF4-8BE0-28C27A366F7A}"/>
                </a:ext>
              </a:extLst>
            </p:cNvPr>
            <p:cNvSpPr/>
            <p:nvPr/>
          </p:nvSpPr>
          <p:spPr>
            <a:xfrm>
              <a:off x="8834547" y="5245265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E4B59985-41A0-43F1-8507-755B1E6E12C7}"/>
                </a:ext>
              </a:extLst>
            </p:cNvPr>
            <p:cNvSpPr txBox="1"/>
            <p:nvPr/>
          </p:nvSpPr>
          <p:spPr>
            <a:xfrm>
              <a:off x="8878040" y="5277821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河南</a:t>
              </a: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5808F20D-B5D7-4B1B-997D-6B3450A84194}"/>
                </a:ext>
              </a:extLst>
            </p:cNvPr>
            <p:cNvSpPr/>
            <p:nvPr/>
          </p:nvSpPr>
          <p:spPr>
            <a:xfrm>
              <a:off x="7942147" y="5758673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98AA50A8-154F-4933-966C-865F93E0F397}"/>
                </a:ext>
              </a:extLst>
            </p:cNvPr>
            <p:cNvSpPr txBox="1"/>
            <p:nvPr/>
          </p:nvSpPr>
          <p:spPr>
            <a:xfrm>
              <a:off x="8003753" y="5789450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河北</a:t>
              </a: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720F0E5E-E239-4637-BDFC-3C4133742F28}"/>
                </a:ext>
              </a:extLst>
            </p:cNvPr>
            <p:cNvSpPr/>
            <p:nvPr/>
          </p:nvSpPr>
          <p:spPr>
            <a:xfrm>
              <a:off x="8827434" y="5769393"/>
              <a:ext cx="603556" cy="33855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6B091557-155E-4188-9740-643F9A176069}"/>
                </a:ext>
              </a:extLst>
            </p:cNvPr>
            <p:cNvSpPr txBox="1"/>
            <p:nvPr/>
          </p:nvSpPr>
          <p:spPr>
            <a:xfrm>
              <a:off x="8878040" y="5784006"/>
              <a:ext cx="570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山西</a:t>
              </a:r>
            </a:p>
          </p:txBody>
        </p:sp>
      </p:grpSp>
      <p:sp>
        <p:nvSpPr>
          <p:cNvPr id="77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项目市场定位</a:t>
            </a:r>
            <a:endParaRPr lang="zh-CN" altLang="en-US" i="0" kern="0" dirty="0"/>
          </a:p>
        </p:txBody>
      </p:sp>
      <p:cxnSp>
        <p:nvCxnSpPr>
          <p:cNvPr id="78" name="直接连接符 77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9" name="图片 7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2965AFF-91EC-480D-8ED5-5CE115711B93}"/>
              </a:ext>
            </a:extLst>
          </p:cNvPr>
          <p:cNvSpPr txBox="1"/>
          <p:nvPr/>
        </p:nvSpPr>
        <p:spPr bwMode="auto">
          <a:xfrm>
            <a:off x="1386384" y="3849640"/>
            <a:ext cx="1296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600" i="0" dirty="0">
                <a:solidFill>
                  <a:srgbClr val="32BEBB"/>
                </a:solidFill>
                <a:latin typeface="仿宋_GB2312" pitchFamily="49" charset="-122"/>
                <a:ea typeface="仿宋_GB2312" pitchFamily="49" charset="-122"/>
              </a:rPr>
              <a:t>乡村旅游者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61DE32-1B92-4FC5-8C3D-35BD6EE0052C}"/>
              </a:ext>
            </a:extLst>
          </p:cNvPr>
          <p:cNvSpPr txBox="1"/>
          <p:nvPr/>
        </p:nvSpPr>
        <p:spPr bwMode="auto">
          <a:xfrm>
            <a:off x="4424049" y="3910129"/>
            <a:ext cx="17615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600" i="0" dirty="0">
                <a:solidFill>
                  <a:srgbClr val="32BEBB"/>
                </a:solidFill>
                <a:latin typeface="仿宋_GB2312" pitchFamily="49" charset="-122"/>
                <a:ea typeface="仿宋_GB2312" pitchFamily="49" charset="-122"/>
              </a:rPr>
              <a:t>极限运动爱好者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90D3976-AFBA-40FD-A36B-22C8A716571C}"/>
              </a:ext>
            </a:extLst>
          </p:cNvPr>
          <p:cNvSpPr txBox="1"/>
          <p:nvPr/>
        </p:nvSpPr>
        <p:spPr bwMode="auto">
          <a:xfrm>
            <a:off x="7431980" y="3844050"/>
            <a:ext cx="1296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hangingPunct="0"/>
            <a:r>
              <a:rPr lang="zh-CN" altLang="en-US" sz="1600" i="0" dirty="0">
                <a:solidFill>
                  <a:srgbClr val="32BEBB"/>
                </a:solidFill>
                <a:latin typeface="仿宋_GB2312" pitchFamily="49" charset="-122"/>
                <a:ea typeface="仿宋_GB2312" pitchFamily="49" charset="-122"/>
              </a:rPr>
              <a:t>摄影爱好者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476C5B-BB5C-4434-91EF-CD1E1EA890BA}"/>
              </a:ext>
            </a:extLst>
          </p:cNvPr>
          <p:cNvSpPr txBox="1"/>
          <p:nvPr/>
        </p:nvSpPr>
        <p:spPr bwMode="auto">
          <a:xfrm>
            <a:off x="633543" y="637992"/>
            <a:ext cx="9105769" cy="286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第一，丙中洛特色旅游小镇在丙中洛的村镇内进行旅游产业开发，项目地旅游具有乡村旅游的性质，可吸引乡村旅游者。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第二，旅游产业开发项目中，有怒江漂流等极限运动，项目产品可吸引极限运动爱好者。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三，项目依托震撼奇绝的自然风光、优美的村落景观和少数民族文化，将打造成全国一流的怒族传统文化体验区、世界级摄影取景天堂、全国一流的田园风光小镇，并且建设雾里摄影基地，设施完善，旅游资源和产品对摄影爱好者可产生吸引力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综上所述，项目地客群可定位为</a:t>
            </a:r>
            <a:r>
              <a:rPr lang="zh-CN" altLang="en-US" sz="16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乡村旅游者、极限运动爱好者、摄影爱好者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1" name="饼形 10"/>
          <p:cNvSpPr/>
          <p:nvPr/>
        </p:nvSpPr>
        <p:spPr bwMode="auto">
          <a:xfrm>
            <a:off x="954336" y="4645331"/>
            <a:ext cx="2159031" cy="2159031"/>
          </a:xfrm>
          <a:prstGeom prst="pie">
            <a:avLst>
              <a:gd name="adj1" fmla="val 0"/>
              <a:gd name="adj2" fmla="val 10838672"/>
            </a:avLst>
          </a:prstGeom>
          <a:blipFill>
            <a:blip r:embed="rId2"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饼形 17"/>
          <p:cNvSpPr/>
          <p:nvPr/>
        </p:nvSpPr>
        <p:spPr bwMode="auto">
          <a:xfrm flipV="1">
            <a:off x="951865" y="4501190"/>
            <a:ext cx="2159031" cy="2159031"/>
          </a:xfrm>
          <a:prstGeom prst="pie">
            <a:avLst>
              <a:gd name="adj1" fmla="val 0"/>
              <a:gd name="adj2" fmla="val 10838672"/>
            </a:avLst>
          </a:prstGeom>
          <a:blipFill dpi="0" rotWithShape="0">
            <a:blip r:embed="rId3"/>
            <a:srcRect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9" name="饼形 18"/>
          <p:cNvSpPr/>
          <p:nvPr/>
        </p:nvSpPr>
        <p:spPr bwMode="auto">
          <a:xfrm>
            <a:off x="4050680" y="4645331"/>
            <a:ext cx="2159031" cy="2159031"/>
          </a:xfrm>
          <a:prstGeom prst="pie">
            <a:avLst>
              <a:gd name="adj1" fmla="val 0"/>
              <a:gd name="adj2" fmla="val 10838672"/>
            </a:avLst>
          </a:prstGeom>
          <a:blipFill>
            <a:blip r:embed="rId4"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饼形 19"/>
          <p:cNvSpPr/>
          <p:nvPr/>
        </p:nvSpPr>
        <p:spPr bwMode="auto">
          <a:xfrm flipV="1">
            <a:off x="4048209" y="4501190"/>
            <a:ext cx="2159031" cy="2159031"/>
          </a:xfrm>
          <a:prstGeom prst="pie">
            <a:avLst>
              <a:gd name="adj1" fmla="val 0"/>
              <a:gd name="adj2" fmla="val 10838672"/>
            </a:avLst>
          </a:prstGeom>
          <a:blipFill dpi="0" rotWithShape="0">
            <a:blip r:embed="rId5"/>
            <a:srcRect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饼形 20"/>
          <p:cNvSpPr/>
          <p:nvPr/>
        </p:nvSpPr>
        <p:spPr bwMode="auto">
          <a:xfrm>
            <a:off x="7003008" y="4645331"/>
            <a:ext cx="2159031" cy="2159031"/>
          </a:xfrm>
          <a:prstGeom prst="pie">
            <a:avLst>
              <a:gd name="adj1" fmla="val 0"/>
              <a:gd name="adj2" fmla="val 10838672"/>
            </a:avLst>
          </a:prstGeom>
          <a:blipFill>
            <a:blip r:embed="rId6"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2" name="饼形 21"/>
          <p:cNvSpPr/>
          <p:nvPr/>
        </p:nvSpPr>
        <p:spPr bwMode="auto">
          <a:xfrm flipV="1">
            <a:off x="7000537" y="4501190"/>
            <a:ext cx="2159031" cy="2159031"/>
          </a:xfrm>
          <a:prstGeom prst="pie">
            <a:avLst>
              <a:gd name="adj1" fmla="val 0"/>
              <a:gd name="adj2" fmla="val 10838672"/>
            </a:avLst>
          </a:prstGeom>
          <a:blipFill dpi="0" rotWithShape="0">
            <a:blip r:embed="rId7"/>
            <a:srcRect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3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项目客群定位</a:t>
            </a:r>
            <a:endParaRPr lang="zh-CN" altLang="en-US" i="0" kern="0" dirty="0"/>
          </a:p>
        </p:txBody>
      </p:sp>
      <p:cxnSp>
        <p:nvCxnSpPr>
          <p:cNvPr id="24" name="直接连接符 23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18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5123285" y="0"/>
            <a:ext cx="4631459" cy="7581454"/>
            <a:chOff x="5123285" y="-503031"/>
            <a:chExt cx="4801155" cy="785923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95E0F83-7B56-4BD8-9FD0-218C82DB4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7" b="14416"/>
            <a:stretch/>
          </p:blipFill>
          <p:spPr>
            <a:xfrm>
              <a:off x="5123286" y="-503031"/>
              <a:ext cx="4801154" cy="42080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54E0D75-C551-4151-AD64-6DDA509CF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8"/>
            <a:stretch/>
          </p:blipFill>
          <p:spPr>
            <a:xfrm>
              <a:off x="5123285" y="3863393"/>
              <a:ext cx="4801154" cy="34928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4C685CE0-2C5D-4A31-BE6C-0DAE1652248C}"/>
              </a:ext>
            </a:extLst>
          </p:cNvPr>
          <p:cNvSpPr txBox="1"/>
          <p:nvPr/>
        </p:nvSpPr>
        <p:spPr bwMode="auto">
          <a:xfrm>
            <a:off x="888869" y="916592"/>
            <a:ext cx="1452266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179705" indent="-179705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171450" indent="-171450" eaLnBrk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总体目标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54D5E0-96E6-4575-B79D-C4B788B9F345}"/>
              </a:ext>
            </a:extLst>
          </p:cNvPr>
          <p:cNvSpPr txBox="1"/>
          <p:nvPr/>
        </p:nvSpPr>
        <p:spPr bwMode="auto">
          <a:xfrm>
            <a:off x="888869" y="1360971"/>
            <a:ext cx="3884395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全国一流的怒族传统文化体验区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世界级摄影取景天堂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全国一流的田园风光小镇</a:t>
            </a:r>
            <a:endParaRPr lang="zh-CN" altLang="en-US" sz="1600" b="0" i="0" dirty="0">
              <a:latin typeface="仿宋_GB2312" pitchFamily="49" charset="-122"/>
              <a:ea typeface="仿宋_GB2312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7DB862-FA32-4AFC-8463-7208D8FD7072}"/>
              </a:ext>
            </a:extLst>
          </p:cNvPr>
          <p:cNvSpPr/>
          <p:nvPr/>
        </p:nvSpPr>
        <p:spPr>
          <a:xfrm>
            <a:off x="2112378" y="3310051"/>
            <a:ext cx="1290738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279592"/>
              </a:buClr>
              <a:buFont typeface="Wingdings" pitchFamily="2" charset="2"/>
              <a:buChar char="Ø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具体目标</a:t>
            </a:r>
            <a:endParaRPr lang="en-US" altLang="zh-CN" i="0" dirty="0">
              <a:solidFill>
                <a:srgbClr val="27959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B6F5E4F-01EF-45CF-B7D1-E822B09FBF57}"/>
              </a:ext>
            </a:extLst>
          </p:cNvPr>
          <p:cNvSpPr/>
          <p:nvPr/>
        </p:nvSpPr>
        <p:spPr>
          <a:xfrm>
            <a:off x="663564" y="4090758"/>
            <a:ext cx="4070183" cy="144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i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/>
              </a:rPr>
              <a:t>基础设施：</a:t>
            </a:r>
            <a:r>
              <a:rPr lang="zh-CN" altLang="zh-CN" sz="1200" b="0" i="0" kern="100" dirty="0">
                <a:ea typeface="仿宋_GB2312"/>
                <a:cs typeface="仿宋_GB2312"/>
              </a:rPr>
              <a:t>基础设施建设达到国家级</a:t>
            </a:r>
            <a:r>
              <a:rPr lang="en-US" altLang="zh-CN" sz="1200" b="0" i="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4A</a:t>
            </a:r>
            <a:r>
              <a:rPr lang="zh-CN" altLang="zh-CN" sz="1200" b="0" i="0" kern="100" dirty="0">
                <a:ea typeface="仿宋_GB2312"/>
                <a:cs typeface="仿宋_GB2312"/>
              </a:rPr>
              <a:t>级及以上旅游景区标准，三生空间配置合理，公共设施得以完善，集中供水普及率、污水处理率和生活垃圾无害化处理率均达到</a:t>
            </a:r>
            <a:r>
              <a:rPr lang="en-US" altLang="zh-CN" sz="1200" b="0" i="0" kern="100" dirty="0">
                <a:ea typeface="仿宋_GB2312"/>
                <a:cs typeface="仿宋_GB2312"/>
              </a:rPr>
              <a:t>100%</a:t>
            </a:r>
            <a:r>
              <a:rPr lang="zh-CN" altLang="zh-CN" sz="1200" b="0" i="0" kern="100" dirty="0">
                <a:ea typeface="仿宋_GB2312"/>
                <a:cs typeface="仿宋_GB2312"/>
              </a:rPr>
              <a:t>，建成公共服务</a:t>
            </a:r>
            <a:r>
              <a:rPr lang="en-US" altLang="zh-CN" sz="1200" b="0" i="0" kern="100" dirty="0">
                <a:ea typeface="仿宋_GB2312"/>
                <a:cs typeface="仿宋_GB2312"/>
              </a:rPr>
              <a:t>APP</a:t>
            </a:r>
            <a:r>
              <a:rPr lang="zh-CN" altLang="en-US" sz="1200" b="0" i="0" kern="100" dirty="0">
                <a:ea typeface="仿宋_GB2312"/>
                <a:cs typeface="仿宋_GB2312"/>
              </a:rPr>
              <a:t>，</a:t>
            </a:r>
            <a:r>
              <a:rPr lang="zh-CN" altLang="zh-CN" sz="1200" b="0" i="0" kern="100" dirty="0">
                <a:ea typeface="仿宋_GB2312"/>
                <a:cs typeface="仿宋_GB2312"/>
              </a:rPr>
              <a:t>实现</a:t>
            </a:r>
            <a:r>
              <a:rPr lang="en-US" altLang="zh-CN" sz="1200" b="0" i="0" kern="100" dirty="0">
                <a:ea typeface="仿宋_GB2312"/>
                <a:cs typeface="仿宋_GB2312"/>
              </a:rPr>
              <a:t>100M</a:t>
            </a:r>
            <a:r>
              <a:rPr lang="zh-CN" altLang="zh-CN" sz="1200" b="0" i="0" kern="100" dirty="0">
                <a:ea typeface="仿宋_GB2312"/>
                <a:cs typeface="仿宋_GB2312"/>
              </a:rPr>
              <a:t>宽带接入和公共</a:t>
            </a:r>
            <a:r>
              <a:rPr lang="en-US" altLang="zh-CN" sz="1200" b="0" i="0" kern="100" dirty="0">
                <a:ea typeface="仿宋_GB2312"/>
                <a:cs typeface="仿宋_GB2312"/>
              </a:rPr>
              <a:t>WIFI</a:t>
            </a:r>
            <a:r>
              <a:rPr lang="zh-CN" altLang="zh-CN" sz="1200" b="0" i="0" kern="100" dirty="0">
                <a:ea typeface="仿宋_GB2312"/>
                <a:cs typeface="仿宋_GB2312"/>
              </a:rPr>
              <a:t>全覆盖，其他指标均达到小镇建设标准</a:t>
            </a:r>
            <a:r>
              <a:rPr lang="zh-CN" altLang="en-US" sz="1200" b="0" i="0" kern="100" dirty="0">
                <a:ea typeface="仿宋_GB2312"/>
                <a:cs typeface="仿宋_GB2312"/>
              </a:rPr>
              <a:t>。</a:t>
            </a:r>
            <a:endParaRPr lang="en-US" altLang="zh-CN" sz="1200" b="0" i="0" kern="100" dirty="0">
              <a:ea typeface="仿宋_GB2312"/>
              <a:cs typeface="仿宋_GB231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7A1631F-2B38-4E25-97D9-7E3448AFD857}"/>
              </a:ext>
            </a:extLst>
          </p:cNvPr>
          <p:cNvSpPr/>
          <p:nvPr/>
        </p:nvSpPr>
        <p:spPr>
          <a:xfrm>
            <a:off x="663564" y="5785569"/>
            <a:ext cx="4070183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产出效益：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旅游总收入达到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5.2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亿元，年均增长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；旅游接待人数达到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万人，年均增长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4.5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项目发展目标</a:t>
            </a:r>
            <a:endParaRPr lang="zh-CN" altLang="en-US" i="0" kern="0" dirty="0"/>
          </a:p>
        </p:txBody>
      </p:sp>
      <p:cxnSp>
        <p:nvCxnSpPr>
          <p:cNvPr id="21" name="直接连接符 20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32EEDD43-D971-453E-8BCF-32973D09C944}"/>
              </a:ext>
            </a:extLst>
          </p:cNvPr>
          <p:cNvGrpSpPr/>
          <p:nvPr/>
        </p:nvGrpSpPr>
        <p:grpSpPr>
          <a:xfrm>
            <a:off x="738312" y="964730"/>
            <a:ext cx="6223692" cy="6171112"/>
            <a:chOff x="738312" y="964730"/>
            <a:chExt cx="6223692" cy="6171112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E940DA4-8BA5-45F0-BF2B-D3FD9E08DEFE}"/>
                </a:ext>
              </a:extLst>
            </p:cNvPr>
            <p:cNvSpPr/>
            <p:nvPr/>
          </p:nvSpPr>
          <p:spPr bwMode="auto">
            <a:xfrm>
              <a:off x="738312" y="3262561"/>
              <a:ext cx="419666" cy="2439954"/>
            </a:xfrm>
            <a:prstGeom prst="rect">
              <a:avLst/>
            </a:prstGeom>
            <a:solidFill>
              <a:srgbClr val="32BEB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840B518-D20B-4A53-BEE8-BFF515C7D113}"/>
                </a:ext>
              </a:extLst>
            </p:cNvPr>
            <p:cNvSpPr txBox="1"/>
            <p:nvPr/>
          </p:nvSpPr>
          <p:spPr bwMode="auto">
            <a:xfrm>
              <a:off x="738312" y="3838625"/>
              <a:ext cx="36016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 anchor="t">
              <a:spAutoFit/>
            </a:bodyPr>
            <a:lstStyle/>
            <a:p>
              <a:pPr marL="0" indent="0" hangingPunct="0"/>
              <a:r>
                <a:rPr lang="zh-CN" altLang="en-US" sz="160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实现路径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EF66E74-90B6-4A06-B8BF-C32EC90D1157}"/>
                </a:ext>
              </a:extLst>
            </p:cNvPr>
            <p:cNvSpPr/>
            <p:nvPr/>
          </p:nvSpPr>
          <p:spPr bwMode="auto">
            <a:xfrm>
              <a:off x="1898900" y="1437567"/>
              <a:ext cx="2304827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62079F2-4728-4BF6-9E6F-2EFF7842E173}"/>
                </a:ext>
              </a:extLst>
            </p:cNvPr>
            <p:cNvSpPr/>
            <p:nvPr/>
          </p:nvSpPr>
          <p:spPr>
            <a:xfrm>
              <a:off x="1962702" y="1463698"/>
              <a:ext cx="21595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大力发展生态文化旅游业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D3C28A4-A1AF-43C2-A8CD-6B1C074034CC}"/>
                </a:ext>
              </a:extLst>
            </p:cNvPr>
            <p:cNvSpPr/>
            <p:nvPr/>
          </p:nvSpPr>
          <p:spPr bwMode="auto">
            <a:xfrm>
              <a:off x="1904242" y="3107352"/>
              <a:ext cx="2304827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81A9CA2-50C6-4488-81E5-48D653D6CD97}"/>
                </a:ext>
              </a:extLst>
            </p:cNvPr>
            <p:cNvSpPr/>
            <p:nvPr/>
          </p:nvSpPr>
          <p:spPr>
            <a:xfrm>
              <a:off x="2067637" y="3108457"/>
              <a:ext cx="19800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积极发展峡谷生态农业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580C5EA-0CDE-4BA1-BCB5-C63BD891D3E7}"/>
                </a:ext>
              </a:extLst>
            </p:cNvPr>
            <p:cNvSpPr/>
            <p:nvPr/>
          </p:nvSpPr>
          <p:spPr bwMode="auto">
            <a:xfrm>
              <a:off x="1913438" y="5256795"/>
              <a:ext cx="2304827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2B6B6F2-F398-44A7-9DAE-31E8E3F92308}"/>
                </a:ext>
              </a:extLst>
            </p:cNvPr>
            <p:cNvSpPr/>
            <p:nvPr/>
          </p:nvSpPr>
          <p:spPr>
            <a:xfrm>
              <a:off x="2237715" y="5278476"/>
              <a:ext cx="16209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塑造小镇风貌特色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A902C0F-EA2B-40F7-8C2F-7F87ED99B3BE}"/>
                </a:ext>
              </a:extLst>
            </p:cNvPr>
            <p:cNvSpPr/>
            <p:nvPr/>
          </p:nvSpPr>
          <p:spPr bwMode="auto">
            <a:xfrm>
              <a:off x="4874626" y="964730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603B92F-F064-4F8B-9CAC-C146D2E3E944}"/>
                </a:ext>
              </a:extLst>
            </p:cNvPr>
            <p:cNvSpPr/>
            <p:nvPr/>
          </p:nvSpPr>
          <p:spPr>
            <a:xfrm>
              <a:off x="5064528" y="994030"/>
              <a:ext cx="17235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加快开发特色旅游产品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3B5930FA-AED9-4E1B-BBB0-CB8E5F06061A}"/>
                </a:ext>
              </a:extLst>
            </p:cNvPr>
            <p:cNvSpPr/>
            <p:nvPr/>
          </p:nvSpPr>
          <p:spPr bwMode="auto">
            <a:xfrm>
              <a:off x="4866025" y="1863318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94C8249-8465-4F2D-8E6B-7ED6D6000260}"/>
                </a:ext>
              </a:extLst>
            </p:cNvPr>
            <p:cNvSpPr/>
            <p:nvPr/>
          </p:nvSpPr>
          <p:spPr>
            <a:xfrm>
              <a:off x="5214968" y="1911604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加强旅游区域合作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C536AF99-71C8-4316-8C5C-2EDDE14DA582}"/>
                </a:ext>
              </a:extLst>
            </p:cNvPr>
            <p:cNvSpPr/>
            <p:nvPr/>
          </p:nvSpPr>
          <p:spPr bwMode="auto">
            <a:xfrm>
              <a:off x="4870860" y="2473786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3185AF5-B964-4F50-B429-DA28649C0F91}"/>
                </a:ext>
              </a:extLst>
            </p:cNvPr>
            <p:cNvSpPr/>
            <p:nvPr/>
          </p:nvSpPr>
          <p:spPr>
            <a:xfrm>
              <a:off x="5086477" y="2527231"/>
              <a:ext cx="17235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加强特色农业基地建设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27E2190-7D6D-47E1-992C-9681C344DD74}"/>
                </a:ext>
              </a:extLst>
            </p:cNvPr>
            <p:cNvSpPr/>
            <p:nvPr/>
          </p:nvSpPr>
          <p:spPr bwMode="auto">
            <a:xfrm>
              <a:off x="4881978" y="2960939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124EDF32-352F-40E2-94BD-ADDBDCD2DF45}"/>
                </a:ext>
              </a:extLst>
            </p:cNvPr>
            <p:cNvSpPr/>
            <p:nvPr/>
          </p:nvSpPr>
          <p:spPr>
            <a:xfrm>
              <a:off x="5240365" y="2979148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提升旅游服务水平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4111D87B-0928-4E8C-A87C-F859B5F2203A}"/>
                </a:ext>
              </a:extLst>
            </p:cNvPr>
            <p:cNvSpPr/>
            <p:nvPr/>
          </p:nvSpPr>
          <p:spPr bwMode="auto">
            <a:xfrm>
              <a:off x="4874626" y="3471220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305F6CB-3762-4439-8E19-E8AE383559BF}"/>
                </a:ext>
              </a:extLst>
            </p:cNvPr>
            <p:cNvSpPr/>
            <p:nvPr/>
          </p:nvSpPr>
          <p:spPr>
            <a:xfrm>
              <a:off x="5229026" y="3483172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强化农业科技支撑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F582592-5D3F-4D58-832E-1110B934E113}"/>
                </a:ext>
              </a:extLst>
            </p:cNvPr>
            <p:cNvSpPr/>
            <p:nvPr/>
          </p:nvSpPr>
          <p:spPr bwMode="auto">
            <a:xfrm>
              <a:off x="4874626" y="3985049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9B506C2-6546-448B-A5A7-F77A2ABF2D8A}"/>
                </a:ext>
              </a:extLst>
            </p:cNvPr>
            <p:cNvSpPr/>
            <p:nvPr/>
          </p:nvSpPr>
          <p:spPr>
            <a:xfrm>
              <a:off x="5212382" y="4030799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促进产业融合发展</a:t>
              </a: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8D4B3DB-EA45-4749-BA4E-D6F83E1A9021}"/>
                </a:ext>
              </a:extLst>
            </p:cNvPr>
            <p:cNvSpPr/>
            <p:nvPr/>
          </p:nvSpPr>
          <p:spPr bwMode="auto">
            <a:xfrm>
              <a:off x="1918413" y="6775802"/>
              <a:ext cx="2304827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3F17D26-350B-4F62-9D01-D496013DC906}"/>
                </a:ext>
              </a:extLst>
            </p:cNvPr>
            <p:cNvSpPr/>
            <p:nvPr/>
          </p:nvSpPr>
          <p:spPr>
            <a:xfrm>
              <a:off x="2260348" y="6799328"/>
              <a:ext cx="16209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全面提升小镇功能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09379F5-F49A-49B8-998A-EC2149068B30}"/>
                </a:ext>
              </a:extLst>
            </p:cNvPr>
            <p:cNvSpPr/>
            <p:nvPr/>
          </p:nvSpPr>
          <p:spPr bwMode="auto">
            <a:xfrm>
              <a:off x="4875934" y="4737479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760D2D5-7D44-4DCE-AC22-5177B29EBA5E}"/>
                </a:ext>
              </a:extLst>
            </p:cNvPr>
            <p:cNvSpPr/>
            <p:nvPr/>
          </p:nvSpPr>
          <p:spPr>
            <a:xfrm>
              <a:off x="5241650" y="4781220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加强自然风貌保护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66FA5FFA-3E58-496E-AF2D-881CC81FBF5E}"/>
                </a:ext>
              </a:extLst>
            </p:cNvPr>
            <p:cNvSpPr/>
            <p:nvPr/>
          </p:nvSpPr>
          <p:spPr bwMode="auto">
            <a:xfrm>
              <a:off x="4868582" y="5241836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D25F0603-9A9E-4F3F-8497-C688928B6618}"/>
                </a:ext>
              </a:extLst>
            </p:cNvPr>
            <p:cNvSpPr/>
            <p:nvPr/>
          </p:nvSpPr>
          <p:spPr>
            <a:xfrm>
              <a:off x="5202987" y="5263946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打造小镇特色风貌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47126C8E-22D0-4DEE-94AA-EDD78C9CCED7}"/>
                </a:ext>
              </a:extLst>
            </p:cNvPr>
            <p:cNvSpPr/>
            <p:nvPr/>
          </p:nvSpPr>
          <p:spPr bwMode="auto">
            <a:xfrm>
              <a:off x="4866025" y="5746193"/>
              <a:ext cx="2080026" cy="36004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16801A78-367E-47CF-81F9-EB3526A217A5}"/>
                </a:ext>
              </a:extLst>
            </p:cNvPr>
            <p:cNvSpPr/>
            <p:nvPr/>
          </p:nvSpPr>
          <p:spPr>
            <a:xfrm>
              <a:off x="5200430" y="5768303"/>
              <a:ext cx="14157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0" i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加强村寨风貌保护</a:t>
              </a:r>
            </a:p>
          </p:txBody>
        </p: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1B96FA6A-66BA-4B6F-AFB1-D9FC523665F5}"/>
                </a:ext>
              </a:extLst>
            </p:cNvPr>
            <p:cNvCxnSpPr>
              <a:cxnSpLocks/>
              <a:stCxn id="4" idx="3"/>
            </p:cNvCxnSpPr>
            <p:nvPr/>
          </p:nvCxnSpPr>
          <p:spPr bwMode="auto">
            <a:xfrm>
              <a:off x="1157978" y="4482538"/>
              <a:ext cx="37242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6470A0D6-06BE-47EE-B595-76C4BD5E8D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0400" y="1619250"/>
              <a:ext cx="0" cy="53030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77F00FDB-3555-4561-97AF-FD76D11FF8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0400" y="1617587"/>
              <a:ext cx="3600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77AF3F26-78F4-42B4-A5EE-04D5B80B0428}"/>
                </a:ext>
              </a:extLst>
            </p:cNvPr>
            <p:cNvCxnSpPr>
              <a:cxnSpLocks/>
              <a:stCxn id="21" idx="3"/>
            </p:cNvCxnSpPr>
            <p:nvPr/>
          </p:nvCxnSpPr>
          <p:spPr bwMode="auto">
            <a:xfrm>
              <a:off x="4203727" y="1617587"/>
              <a:ext cx="36849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76BA1272-547E-45C0-8535-EB682156BACF}"/>
                </a:ext>
              </a:extLst>
            </p:cNvPr>
            <p:cNvCxnSpPr/>
            <p:nvPr/>
          </p:nvCxnSpPr>
          <p:spPr bwMode="auto">
            <a:xfrm>
              <a:off x="4586764" y="1200615"/>
              <a:ext cx="0" cy="8149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0CB386EF-A702-4DEA-BF71-8FECB6BFFC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96202" y="1203639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49A85839-6B60-4587-95E3-799B97896543}"/>
                </a:ext>
              </a:extLst>
            </p:cNvPr>
            <p:cNvCxnSpPr/>
            <p:nvPr/>
          </p:nvCxnSpPr>
          <p:spPr bwMode="auto">
            <a:xfrm>
              <a:off x="4597204" y="2640776"/>
              <a:ext cx="0" cy="148543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F6A76636-DA0A-4D2B-BA26-F57D7E4312AB}"/>
                </a:ext>
              </a:extLst>
            </p:cNvPr>
            <p:cNvCxnSpPr/>
            <p:nvPr/>
          </p:nvCxnSpPr>
          <p:spPr bwMode="auto">
            <a:xfrm>
              <a:off x="4601321" y="4943376"/>
              <a:ext cx="0" cy="9868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7996D9C5-7206-438F-AECE-F1AF2B55A8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8860" y="3262561"/>
              <a:ext cx="3600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FBEC3A35-EDF2-40E1-99B2-17BD86D60C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8860" y="5436815"/>
              <a:ext cx="3600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8055ACF0-4639-4589-921C-B81154054A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8860" y="6956372"/>
              <a:ext cx="3600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62DB8477-99E4-47BF-A530-40DABDE0BC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18265" y="3277639"/>
              <a:ext cx="36849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B08B0DBE-8194-4991-BAA3-AE994F257F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18265" y="5436815"/>
              <a:ext cx="36849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940F97E0-50E8-427F-A217-6D5824F30D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01355" y="2019160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3D40B735-ECFD-4653-A7FE-843B6926F9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01037" y="2641089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2136C7AC-2FB5-4A29-B040-C4CDBAE427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01037" y="3145145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4CFFB2BC-B888-4E9F-9A38-A2708F94AD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01037" y="3649201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FD258915-F30B-4F51-B516-5CFF29E2E0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12155" y="4126214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28A5E4D1-4461-4F5F-913C-CC40F131C2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92436" y="4942069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3E146AB4-ED74-4093-8F7D-AE9743EFC0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92436" y="5446125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DEEF6AA5-00F0-4343-A6BF-8F60881808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01037" y="5930253"/>
              <a:ext cx="26982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0C0C8466-5F52-41AE-AB77-495D8814C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1" t="14320"/>
          <a:stretch/>
        </p:blipFill>
        <p:spPr>
          <a:xfrm>
            <a:off x="7131867" y="964730"/>
            <a:ext cx="2462981" cy="12917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0A428A-6B87-4A31-BB8E-EC68DFA1E7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267"/>
          <a:stretch/>
        </p:blipFill>
        <p:spPr>
          <a:xfrm>
            <a:off x="7139926" y="2473249"/>
            <a:ext cx="2462981" cy="8594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3E0A686-F77F-474F-85D0-03B4F4549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53"/>
          <a:stretch/>
        </p:blipFill>
        <p:spPr>
          <a:xfrm>
            <a:off x="7128068" y="3416234"/>
            <a:ext cx="2454921" cy="9288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59A4ED-C616-4D2B-9366-922A3B8B9F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87"/>
          <a:stretch/>
        </p:blipFill>
        <p:spPr>
          <a:xfrm>
            <a:off x="7139926" y="4737479"/>
            <a:ext cx="2456231" cy="13725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EBA3944-AD80-4DD1-8FA2-CFF21C1894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02" b="18409"/>
          <a:stretch/>
        </p:blipFill>
        <p:spPr>
          <a:xfrm>
            <a:off x="7139926" y="6192799"/>
            <a:ext cx="2465555" cy="1088006"/>
          </a:xfrm>
          <a:prstGeom prst="rect">
            <a:avLst/>
          </a:prstGeom>
        </p:spPr>
      </p:pic>
      <p:sp>
        <p:nvSpPr>
          <p:cNvPr id="62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4.6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实现路径</a:t>
            </a:r>
            <a:endParaRPr lang="zh-CN" altLang="en-US" i="0" kern="0" dirty="0"/>
          </a:p>
        </p:txBody>
      </p:sp>
      <p:cxnSp>
        <p:nvCxnSpPr>
          <p:cNvPr id="63" name="直接连接符 62"/>
          <p:cNvCxnSpPr/>
          <p:nvPr/>
        </p:nvCxnSpPr>
        <p:spPr bwMode="auto">
          <a:xfrm>
            <a:off x="0" y="700390"/>
            <a:ext cx="366773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7" name="图片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51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48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 bwMode="auto">
          <a:xfrm>
            <a:off x="4475036" y="23057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5267124" y="23057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文本占位符 1"/>
          <p:cNvSpPr txBox="1">
            <a:spLocks/>
          </p:cNvSpPr>
          <p:nvPr/>
        </p:nvSpPr>
        <p:spPr>
          <a:xfrm>
            <a:off x="5295673" y="262850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文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化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旅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游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产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业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设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4456060" y="23524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5.1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248148" y="23524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5.2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21" name="文本占位符 1"/>
          <p:cNvSpPr txBox="1">
            <a:spLocks/>
          </p:cNvSpPr>
          <p:nvPr/>
        </p:nvSpPr>
        <p:spPr>
          <a:xfrm>
            <a:off x="4439529" y="262850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开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发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范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围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5186504-E513-441D-B48A-35181CBBBAD4}"/>
              </a:ext>
            </a:extLst>
          </p:cNvPr>
          <p:cNvSpPr/>
          <p:nvPr/>
        </p:nvSpPr>
        <p:spPr bwMode="auto">
          <a:xfrm>
            <a:off x="6110363" y="23057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8870941A-83E0-4195-B383-A0029F5D47B1}"/>
              </a:ext>
            </a:extLst>
          </p:cNvPr>
          <p:cNvSpPr txBox="1">
            <a:spLocks/>
          </p:cNvSpPr>
          <p:nvPr/>
        </p:nvSpPr>
        <p:spPr>
          <a:xfrm>
            <a:off x="6138912" y="262850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础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设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施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设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3DF1F46B-2046-4CD7-9A42-E7F7B08BC4FF}"/>
              </a:ext>
            </a:extLst>
          </p:cNvPr>
          <p:cNvSpPr txBox="1"/>
          <p:nvPr/>
        </p:nvSpPr>
        <p:spPr bwMode="auto">
          <a:xfrm>
            <a:off x="6091387" y="23524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5.3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E986FE9-E0E9-4946-B0FA-584A14B0EFC5}"/>
              </a:ext>
            </a:extLst>
          </p:cNvPr>
          <p:cNvSpPr/>
          <p:nvPr/>
        </p:nvSpPr>
        <p:spPr bwMode="auto">
          <a:xfrm>
            <a:off x="6987366" y="2305706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文本占位符 1">
            <a:extLst>
              <a:ext uri="{FF2B5EF4-FFF2-40B4-BE49-F238E27FC236}">
                <a16:creationId xmlns:a16="http://schemas.microsoft.com/office/drawing/2014/main" id="{11A1CECA-D52F-400D-9F99-8C54632356E2}"/>
              </a:ext>
            </a:extLst>
          </p:cNvPr>
          <p:cNvSpPr txBox="1">
            <a:spLocks/>
          </p:cNvSpPr>
          <p:nvPr/>
        </p:nvSpPr>
        <p:spPr>
          <a:xfrm>
            <a:off x="7015915" y="2628503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生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态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环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境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建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设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716A4A10-ADF6-4096-830A-1D2A3927401E}"/>
              </a:ext>
            </a:extLst>
          </p:cNvPr>
          <p:cNvSpPr txBox="1"/>
          <p:nvPr/>
        </p:nvSpPr>
        <p:spPr bwMode="auto">
          <a:xfrm>
            <a:off x="6968390" y="2352453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5.4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239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2692"/>
            <a:ext cx="10261600" cy="622857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ECBDCA8-3E8B-485A-AF79-FDA783DA1F46}"/>
              </a:ext>
            </a:extLst>
          </p:cNvPr>
          <p:cNvSpPr txBox="1"/>
          <p:nvPr/>
        </p:nvSpPr>
        <p:spPr bwMode="auto">
          <a:xfrm>
            <a:off x="692399" y="711825"/>
            <a:ext cx="8876801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丙中洛怒族风情特色小镇以现有丙中洛集镇为基础，南至南部林地，西到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014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乡道丙东段，东至怒江沿岸。规划面积为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3.02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平方公里，其中建设区面积约为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0.908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平方公里，以镇域旅游景区景点为载体，着力从怒族风情特色小镇进行规划建设。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项目开发范围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55C2DD4-3D93-465D-966D-9688AF9E9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58265"/>
              </p:ext>
            </p:extLst>
          </p:nvPr>
        </p:nvGraphicFramePr>
        <p:xfrm>
          <a:off x="769167" y="3670232"/>
          <a:ext cx="8856662" cy="27000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14876">
                  <a:extLst>
                    <a:ext uri="{9D8B030D-6E8A-4147-A177-3AD203B41FA5}">
                      <a16:colId xmlns:a16="http://schemas.microsoft.com/office/drawing/2014/main" val="4136316107"/>
                    </a:ext>
                  </a:extLst>
                </a:gridCol>
                <a:gridCol w="6641786">
                  <a:extLst>
                    <a:ext uri="{9D8B030D-6E8A-4147-A177-3AD203B41FA5}">
                      <a16:colId xmlns:a16="http://schemas.microsoft.com/office/drawing/2014/main" val="415895263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63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四星级精品酒店建设项目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总建筑面积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平方米。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8445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贡当神山民俗主题客栈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新建以民俗风情为主题的客栈，占地面积</a:t>
                      </a:r>
                      <a:r>
                        <a:rPr lang="en-US" alt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34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民族文化主题客栈建设项目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结合地方民族文化，建设怒族客栈、藏族客栈、傈僳族客栈等。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7981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驴友之家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建设帐篷营地、野营地。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017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丙中洛国际自驾车营地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建设国际自驾营地，提供包括住宿、露营、餐饮、娱乐、拓展等综合服务。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08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扎那桶怒江桃花源建设项目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桃花岛种植桃花，打造桃花寨门、桃花神祭祀广场等；建设桃花林、特色民宿、桃花节等项目。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791086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2539AE6A-638C-4DA2-B576-B525C5BA9B89}"/>
              </a:ext>
            </a:extLst>
          </p:cNvPr>
          <p:cNvSpPr/>
          <p:nvPr/>
        </p:nvSpPr>
        <p:spPr>
          <a:xfrm>
            <a:off x="659488" y="700088"/>
            <a:ext cx="8966380" cy="1895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合怒江大峡谷丙中洛段沿线自然观光与特色村寨等人文旅游资源，加强沿线风貌整治，强化风景道景观设计，丰富沿线文化内涵，串点成线打造一条景观独特、内涵丰富的国内知名的怒江大峡谷旅游发展轴线，成为怒江文化体验、风貌观光的重要组成部分。规划建设旅游综合服务区、民族商业街等，新建四星级精品酒店、怒江第一湾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型高空玻璃栈道、国家级登山步道群、旅游文创中心、民族文化园等支撑性项目。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EE5FB9C-D043-4F3D-AE45-969209C4A9D1}"/>
              </a:ext>
            </a:extLst>
          </p:cNvPr>
          <p:cNvSpPr/>
          <p:nvPr/>
        </p:nvSpPr>
        <p:spPr>
          <a:xfrm>
            <a:off x="4266917" y="3060551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旅游接待设施项目一览表</a:t>
            </a: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文化旅游产业项目建设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53288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4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0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 bwMode="auto">
          <a:xfrm rot="2700000">
            <a:off x="5734639" y="898181"/>
            <a:ext cx="1854211" cy="1854211"/>
          </a:xfrm>
          <a:prstGeom prst="roundRect">
            <a:avLst/>
          </a:prstGeom>
          <a:blipFill dpi="0" rotWithShape="0">
            <a:blip r:embed="rId2"/>
            <a:srcRect/>
            <a:stretch>
              <a:fillRect b="-7000"/>
            </a:stretch>
          </a:blipFill>
          <a:ln w="952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圆角矩形 14"/>
          <p:cNvSpPr/>
          <p:nvPr/>
        </p:nvSpPr>
        <p:spPr bwMode="auto">
          <a:xfrm rot="2700000">
            <a:off x="7295499" y="2381546"/>
            <a:ext cx="1854211" cy="1854211"/>
          </a:xfrm>
          <a:prstGeom prst="roundRect">
            <a:avLst/>
          </a:prstGeom>
          <a:blipFill dpi="0" rotWithShape="0">
            <a:blip r:embed="rId3"/>
            <a:srcRect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圆角矩形 31"/>
          <p:cNvSpPr/>
          <p:nvPr/>
        </p:nvSpPr>
        <p:spPr bwMode="auto">
          <a:xfrm rot="2700000">
            <a:off x="7376850" y="-879400"/>
            <a:ext cx="2946647" cy="2598870"/>
          </a:xfrm>
          <a:custGeom>
            <a:avLst/>
            <a:gdLst>
              <a:gd name="connsiteX0" fmla="*/ 0 w 2962570"/>
              <a:gd name="connsiteY0" fmla="*/ 493772 h 2962570"/>
              <a:gd name="connsiteX1" fmla="*/ 493772 w 2962570"/>
              <a:gd name="connsiteY1" fmla="*/ 0 h 2962570"/>
              <a:gd name="connsiteX2" fmla="*/ 2468798 w 2962570"/>
              <a:gd name="connsiteY2" fmla="*/ 0 h 2962570"/>
              <a:gd name="connsiteX3" fmla="*/ 2962570 w 2962570"/>
              <a:gd name="connsiteY3" fmla="*/ 493772 h 2962570"/>
              <a:gd name="connsiteX4" fmla="*/ 2962570 w 2962570"/>
              <a:gd name="connsiteY4" fmla="*/ 2468798 h 2962570"/>
              <a:gd name="connsiteX5" fmla="*/ 2468798 w 2962570"/>
              <a:gd name="connsiteY5" fmla="*/ 2962570 h 2962570"/>
              <a:gd name="connsiteX6" fmla="*/ 493772 w 2962570"/>
              <a:gd name="connsiteY6" fmla="*/ 2962570 h 2962570"/>
              <a:gd name="connsiteX7" fmla="*/ 0 w 2962570"/>
              <a:gd name="connsiteY7" fmla="*/ 2468798 h 2962570"/>
              <a:gd name="connsiteX8" fmla="*/ 0 w 2962570"/>
              <a:gd name="connsiteY8" fmla="*/ 493772 h 2962570"/>
              <a:gd name="connsiteX0" fmla="*/ 33551 w 2996121"/>
              <a:gd name="connsiteY0" fmla="*/ 493772 h 2962570"/>
              <a:gd name="connsiteX1" fmla="*/ 527323 w 2996121"/>
              <a:gd name="connsiteY1" fmla="*/ 0 h 2962570"/>
              <a:gd name="connsiteX2" fmla="*/ 2502349 w 2996121"/>
              <a:gd name="connsiteY2" fmla="*/ 0 h 2962570"/>
              <a:gd name="connsiteX3" fmla="*/ 2996121 w 2996121"/>
              <a:gd name="connsiteY3" fmla="*/ 493772 h 2962570"/>
              <a:gd name="connsiteX4" fmla="*/ 2996121 w 2996121"/>
              <a:gd name="connsiteY4" fmla="*/ 2468798 h 2962570"/>
              <a:gd name="connsiteX5" fmla="*/ 2502349 w 2996121"/>
              <a:gd name="connsiteY5" fmla="*/ 2962570 h 2962570"/>
              <a:gd name="connsiteX6" fmla="*/ 527323 w 2996121"/>
              <a:gd name="connsiteY6" fmla="*/ 2962570 h 2962570"/>
              <a:gd name="connsiteX7" fmla="*/ 37467 w 2996121"/>
              <a:gd name="connsiteY7" fmla="*/ 2549177 h 2962570"/>
              <a:gd name="connsiteX8" fmla="*/ 33551 w 2996121"/>
              <a:gd name="connsiteY8" fmla="*/ 2468798 h 2962570"/>
              <a:gd name="connsiteX9" fmla="*/ 33551 w 2996121"/>
              <a:gd name="connsiteY9" fmla="*/ 493772 h 2962570"/>
              <a:gd name="connsiteX0" fmla="*/ 33551 w 2997585"/>
              <a:gd name="connsiteY0" fmla="*/ 493772 h 2962570"/>
              <a:gd name="connsiteX1" fmla="*/ 527323 w 2997585"/>
              <a:gd name="connsiteY1" fmla="*/ 0 h 2962570"/>
              <a:gd name="connsiteX2" fmla="*/ 2502349 w 2997585"/>
              <a:gd name="connsiteY2" fmla="*/ 0 h 2962570"/>
              <a:gd name="connsiteX3" fmla="*/ 2996121 w 2997585"/>
              <a:gd name="connsiteY3" fmla="*/ 493772 h 2962570"/>
              <a:gd name="connsiteX4" fmla="*/ 2997585 w 2997585"/>
              <a:gd name="connsiteY4" fmla="*/ 1144889 h 2962570"/>
              <a:gd name="connsiteX5" fmla="*/ 2996121 w 2997585"/>
              <a:gd name="connsiteY5" fmla="*/ 2468798 h 2962570"/>
              <a:gd name="connsiteX6" fmla="*/ 2502349 w 2997585"/>
              <a:gd name="connsiteY6" fmla="*/ 2962570 h 2962570"/>
              <a:gd name="connsiteX7" fmla="*/ 527323 w 2997585"/>
              <a:gd name="connsiteY7" fmla="*/ 2962570 h 2962570"/>
              <a:gd name="connsiteX8" fmla="*/ 37467 w 2997585"/>
              <a:gd name="connsiteY8" fmla="*/ 2549177 h 2962570"/>
              <a:gd name="connsiteX9" fmla="*/ 33551 w 2997585"/>
              <a:gd name="connsiteY9" fmla="*/ 2468798 h 2962570"/>
              <a:gd name="connsiteX10" fmla="*/ 33551 w 2997585"/>
              <a:gd name="connsiteY10" fmla="*/ 493772 h 2962570"/>
              <a:gd name="connsiteX0" fmla="*/ 33551 w 2997585"/>
              <a:gd name="connsiteY0" fmla="*/ 493772 h 2962570"/>
              <a:gd name="connsiteX1" fmla="*/ 527323 w 2997585"/>
              <a:gd name="connsiteY1" fmla="*/ 0 h 2962570"/>
              <a:gd name="connsiteX2" fmla="*/ 2219471 w 2997585"/>
              <a:gd name="connsiteY2" fmla="*/ 363700 h 2962570"/>
              <a:gd name="connsiteX3" fmla="*/ 2996121 w 2997585"/>
              <a:gd name="connsiteY3" fmla="*/ 493772 h 2962570"/>
              <a:gd name="connsiteX4" fmla="*/ 2997585 w 2997585"/>
              <a:gd name="connsiteY4" fmla="*/ 1144889 h 2962570"/>
              <a:gd name="connsiteX5" fmla="*/ 2996121 w 2997585"/>
              <a:gd name="connsiteY5" fmla="*/ 2468798 h 2962570"/>
              <a:gd name="connsiteX6" fmla="*/ 2502349 w 2997585"/>
              <a:gd name="connsiteY6" fmla="*/ 2962570 h 2962570"/>
              <a:gd name="connsiteX7" fmla="*/ 527323 w 2997585"/>
              <a:gd name="connsiteY7" fmla="*/ 2962570 h 2962570"/>
              <a:gd name="connsiteX8" fmla="*/ 37467 w 2997585"/>
              <a:gd name="connsiteY8" fmla="*/ 2549177 h 2962570"/>
              <a:gd name="connsiteX9" fmla="*/ 33551 w 2997585"/>
              <a:gd name="connsiteY9" fmla="*/ 2468798 h 2962570"/>
              <a:gd name="connsiteX10" fmla="*/ 33551 w 2997585"/>
              <a:gd name="connsiteY10" fmla="*/ 493772 h 2962570"/>
              <a:gd name="connsiteX0" fmla="*/ 33551 w 2997585"/>
              <a:gd name="connsiteY0" fmla="*/ 493772 h 2962570"/>
              <a:gd name="connsiteX1" fmla="*/ 527323 w 2997585"/>
              <a:gd name="connsiteY1" fmla="*/ 0 h 2962570"/>
              <a:gd name="connsiteX2" fmla="*/ 2219471 w 2997585"/>
              <a:gd name="connsiteY2" fmla="*/ 363700 h 2962570"/>
              <a:gd name="connsiteX3" fmla="*/ 2997585 w 2997585"/>
              <a:gd name="connsiteY3" fmla="*/ 1144889 h 2962570"/>
              <a:gd name="connsiteX4" fmla="*/ 2996121 w 2997585"/>
              <a:gd name="connsiteY4" fmla="*/ 2468798 h 2962570"/>
              <a:gd name="connsiteX5" fmla="*/ 2502349 w 2997585"/>
              <a:gd name="connsiteY5" fmla="*/ 2962570 h 2962570"/>
              <a:gd name="connsiteX6" fmla="*/ 527323 w 2997585"/>
              <a:gd name="connsiteY6" fmla="*/ 2962570 h 2962570"/>
              <a:gd name="connsiteX7" fmla="*/ 37467 w 2997585"/>
              <a:gd name="connsiteY7" fmla="*/ 2549177 h 2962570"/>
              <a:gd name="connsiteX8" fmla="*/ 33551 w 2997585"/>
              <a:gd name="connsiteY8" fmla="*/ 2468798 h 2962570"/>
              <a:gd name="connsiteX9" fmla="*/ 33551 w 2997585"/>
              <a:gd name="connsiteY9" fmla="*/ 493772 h 2962570"/>
              <a:gd name="connsiteX0" fmla="*/ 33551 w 2997585"/>
              <a:gd name="connsiteY0" fmla="*/ 493772 h 2962570"/>
              <a:gd name="connsiteX1" fmla="*/ 527323 w 2997585"/>
              <a:gd name="connsiteY1" fmla="*/ 0 h 2962570"/>
              <a:gd name="connsiteX2" fmla="*/ 2219471 w 2997585"/>
              <a:gd name="connsiteY2" fmla="*/ 363700 h 2962570"/>
              <a:gd name="connsiteX3" fmla="*/ 2997585 w 2997585"/>
              <a:gd name="connsiteY3" fmla="*/ 1144889 h 2962570"/>
              <a:gd name="connsiteX4" fmla="*/ 2996121 w 2997585"/>
              <a:gd name="connsiteY4" fmla="*/ 2468798 h 2962570"/>
              <a:gd name="connsiteX5" fmla="*/ 2502349 w 2997585"/>
              <a:gd name="connsiteY5" fmla="*/ 2962570 h 2962570"/>
              <a:gd name="connsiteX6" fmla="*/ 527323 w 2997585"/>
              <a:gd name="connsiteY6" fmla="*/ 2962570 h 2962570"/>
              <a:gd name="connsiteX7" fmla="*/ 37467 w 2997585"/>
              <a:gd name="connsiteY7" fmla="*/ 2549177 h 2962570"/>
              <a:gd name="connsiteX8" fmla="*/ 33551 w 2997585"/>
              <a:gd name="connsiteY8" fmla="*/ 2468798 h 2962570"/>
              <a:gd name="connsiteX9" fmla="*/ 33551 w 2997585"/>
              <a:gd name="connsiteY9" fmla="*/ 493772 h 2962570"/>
              <a:gd name="connsiteX0" fmla="*/ 33551 w 2997585"/>
              <a:gd name="connsiteY0" fmla="*/ 493772 h 2962570"/>
              <a:gd name="connsiteX1" fmla="*/ 527323 w 2997585"/>
              <a:gd name="connsiteY1" fmla="*/ 0 h 2962570"/>
              <a:gd name="connsiteX2" fmla="*/ 2219471 w 2997585"/>
              <a:gd name="connsiteY2" fmla="*/ 363700 h 2962570"/>
              <a:gd name="connsiteX3" fmla="*/ 2997585 w 2997585"/>
              <a:gd name="connsiteY3" fmla="*/ 1144889 h 2962570"/>
              <a:gd name="connsiteX4" fmla="*/ 2996121 w 2997585"/>
              <a:gd name="connsiteY4" fmla="*/ 2468798 h 2962570"/>
              <a:gd name="connsiteX5" fmla="*/ 2502349 w 2997585"/>
              <a:gd name="connsiteY5" fmla="*/ 2962570 h 2962570"/>
              <a:gd name="connsiteX6" fmla="*/ 527323 w 2997585"/>
              <a:gd name="connsiteY6" fmla="*/ 2962570 h 2962570"/>
              <a:gd name="connsiteX7" fmla="*/ 37467 w 2997585"/>
              <a:gd name="connsiteY7" fmla="*/ 2549177 h 2962570"/>
              <a:gd name="connsiteX8" fmla="*/ 33551 w 2997585"/>
              <a:gd name="connsiteY8" fmla="*/ 2468798 h 2962570"/>
              <a:gd name="connsiteX9" fmla="*/ 33551 w 2997585"/>
              <a:gd name="connsiteY9" fmla="*/ 493772 h 2962570"/>
              <a:gd name="connsiteX0" fmla="*/ 33551 w 2997585"/>
              <a:gd name="connsiteY0" fmla="*/ 237365 h 2706163"/>
              <a:gd name="connsiteX1" fmla="*/ 2219471 w 2997585"/>
              <a:gd name="connsiteY1" fmla="*/ 107293 h 2706163"/>
              <a:gd name="connsiteX2" fmla="*/ 2997585 w 2997585"/>
              <a:gd name="connsiteY2" fmla="*/ 888482 h 2706163"/>
              <a:gd name="connsiteX3" fmla="*/ 2996121 w 2997585"/>
              <a:gd name="connsiteY3" fmla="*/ 2212391 h 2706163"/>
              <a:gd name="connsiteX4" fmla="*/ 2502349 w 2997585"/>
              <a:gd name="connsiteY4" fmla="*/ 2706163 h 2706163"/>
              <a:gd name="connsiteX5" fmla="*/ 527323 w 2997585"/>
              <a:gd name="connsiteY5" fmla="*/ 2706163 h 2706163"/>
              <a:gd name="connsiteX6" fmla="*/ 37467 w 2997585"/>
              <a:gd name="connsiteY6" fmla="*/ 2292770 h 2706163"/>
              <a:gd name="connsiteX7" fmla="*/ 33551 w 2997585"/>
              <a:gd name="connsiteY7" fmla="*/ 2212391 h 2706163"/>
              <a:gd name="connsiteX8" fmla="*/ 33551 w 2997585"/>
              <a:gd name="connsiteY8" fmla="*/ 237365 h 2706163"/>
              <a:gd name="connsiteX0" fmla="*/ 33551 w 2997585"/>
              <a:gd name="connsiteY0" fmla="*/ 2105098 h 2598870"/>
              <a:gd name="connsiteX1" fmla="*/ 2219471 w 2997585"/>
              <a:gd name="connsiteY1" fmla="*/ 0 h 2598870"/>
              <a:gd name="connsiteX2" fmla="*/ 2997585 w 2997585"/>
              <a:gd name="connsiteY2" fmla="*/ 781189 h 2598870"/>
              <a:gd name="connsiteX3" fmla="*/ 2996121 w 2997585"/>
              <a:gd name="connsiteY3" fmla="*/ 2105098 h 2598870"/>
              <a:gd name="connsiteX4" fmla="*/ 2502349 w 2997585"/>
              <a:gd name="connsiteY4" fmla="*/ 2598870 h 2598870"/>
              <a:gd name="connsiteX5" fmla="*/ 527323 w 2997585"/>
              <a:gd name="connsiteY5" fmla="*/ 2598870 h 2598870"/>
              <a:gd name="connsiteX6" fmla="*/ 37467 w 2997585"/>
              <a:gd name="connsiteY6" fmla="*/ 2185477 h 2598870"/>
              <a:gd name="connsiteX7" fmla="*/ 33551 w 2997585"/>
              <a:gd name="connsiteY7" fmla="*/ 2105098 h 2598870"/>
              <a:gd name="connsiteX0" fmla="*/ 112550 w 2982292"/>
              <a:gd name="connsiteY0" fmla="*/ 2098362 h 2598870"/>
              <a:gd name="connsiteX1" fmla="*/ 2204178 w 2982292"/>
              <a:gd name="connsiteY1" fmla="*/ 0 h 2598870"/>
              <a:gd name="connsiteX2" fmla="*/ 2982292 w 2982292"/>
              <a:gd name="connsiteY2" fmla="*/ 781189 h 2598870"/>
              <a:gd name="connsiteX3" fmla="*/ 2980828 w 2982292"/>
              <a:gd name="connsiteY3" fmla="*/ 2105098 h 2598870"/>
              <a:gd name="connsiteX4" fmla="*/ 2487056 w 2982292"/>
              <a:gd name="connsiteY4" fmla="*/ 2598870 h 2598870"/>
              <a:gd name="connsiteX5" fmla="*/ 512030 w 2982292"/>
              <a:gd name="connsiteY5" fmla="*/ 2598870 h 2598870"/>
              <a:gd name="connsiteX6" fmla="*/ 22174 w 2982292"/>
              <a:gd name="connsiteY6" fmla="*/ 2185477 h 2598870"/>
              <a:gd name="connsiteX7" fmla="*/ 112550 w 2982292"/>
              <a:gd name="connsiteY7" fmla="*/ 2098362 h 2598870"/>
              <a:gd name="connsiteX0" fmla="*/ 118934 w 2988676"/>
              <a:gd name="connsiteY0" fmla="*/ 2098362 h 2598870"/>
              <a:gd name="connsiteX1" fmla="*/ 2210562 w 2988676"/>
              <a:gd name="connsiteY1" fmla="*/ 0 h 2598870"/>
              <a:gd name="connsiteX2" fmla="*/ 2988676 w 2988676"/>
              <a:gd name="connsiteY2" fmla="*/ 781189 h 2598870"/>
              <a:gd name="connsiteX3" fmla="*/ 2987212 w 2988676"/>
              <a:gd name="connsiteY3" fmla="*/ 2105098 h 2598870"/>
              <a:gd name="connsiteX4" fmla="*/ 2493440 w 2988676"/>
              <a:gd name="connsiteY4" fmla="*/ 2598870 h 2598870"/>
              <a:gd name="connsiteX5" fmla="*/ 518414 w 2988676"/>
              <a:gd name="connsiteY5" fmla="*/ 2598870 h 2598870"/>
              <a:gd name="connsiteX6" fmla="*/ 28558 w 2988676"/>
              <a:gd name="connsiteY6" fmla="*/ 2185477 h 2598870"/>
              <a:gd name="connsiteX7" fmla="*/ 118934 w 2988676"/>
              <a:gd name="connsiteY7" fmla="*/ 2098362 h 2598870"/>
              <a:gd name="connsiteX0" fmla="*/ 90376 w 2960118"/>
              <a:gd name="connsiteY0" fmla="*/ 2098362 h 2598870"/>
              <a:gd name="connsiteX1" fmla="*/ 2182004 w 2960118"/>
              <a:gd name="connsiteY1" fmla="*/ 0 h 2598870"/>
              <a:gd name="connsiteX2" fmla="*/ 2960118 w 2960118"/>
              <a:gd name="connsiteY2" fmla="*/ 781189 h 2598870"/>
              <a:gd name="connsiteX3" fmla="*/ 2958654 w 2960118"/>
              <a:gd name="connsiteY3" fmla="*/ 2105098 h 2598870"/>
              <a:gd name="connsiteX4" fmla="*/ 2464882 w 2960118"/>
              <a:gd name="connsiteY4" fmla="*/ 2598870 h 2598870"/>
              <a:gd name="connsiteX5" fmla="*/ 489856 w 2960118"/>
              <a:gd name="connsiteY5" fmla="*/ 2598870 h 2598870"/>
              <a:gd name="connsiteX6" fmla="*/ 0 w 2960118"/>
              <a:gd name="connsiteY6" fmla="*/ 2185477 h 2598870"/>
              <a:gd name="connsiteX7" fmla="*/ 90376 w 2960118"/>
              <a:gd name="connsiteY7" fmla="*/ 2098362 h 2598870"/>
              <a:gd name="connsiteX0" fmla="*/ 76905 w 2946647"/>
              <a:gd name="connsiteY0" fmla="*/ 2098362 h 2598870"/>
              <a:gd name="connsiteX1" fmla="*/ 2168533 w 2946647"/>
              <a:gd name="connsiteY1" fmla="*/ 0 h 2598870"/>
              <a:gd name="connsiteX2" fmla="*/ 2946647 w 2946647"/>
              <a:gd name="connsiteY2" fmla="*/ 781189 h 2598870"/>
              <a:gd name="connsiteX3" fmla="*/ 2945183 w 2946647"/>
              <a:gd name="connsiteY3" fmla="*/ 2105098 h 2598870"/>
              <a:gd name="connsiteX4" fmla="*/ 2451411 w 2946647"/>
              <a:gd name="connsiteY4" fmla="*/ 2598870 h 2598870"/>
              <a:gd name="connsiteX5" fmla="*/ 476385 w 2946647"/>
              <a:gd name="connsiteY5" fmla="*/ 2598870 h 2598870"/>
              <a:gd name="connsiteX6" fmla="*/ 0 w 2946647"/>
              <a:gd name="connsiteY6" fmla="*/ 2172007 h 2598870"/>
              <a:gd name="connsiteX7" fmla="*/ 76905 w 2946647"/>
              <a:gd name="connsiteY7" fmla="*/ 2098362 h 2598870"/>
              <a:gd name="connsiteX0" fmla="*/ 76905 w 2946647"/>
              <a:gd name="connsiteY0" fmla="*/ 2098362 h 2598870"/>
              <a:gd name="connsiteX1" fmla="*/ 2168533 w 2946647"/>
              <a:gd name="connsiteY1" fmla="*/ 0 h 2598870"/>
              <a:gd name="connsiteX2" fmla="*/ 2946647 w 2946647"/>
              <a:gd name="connsiteY2" fmla="*/ 781189 h 2598870"/>
              <a:gd name="connsiteX3" fmla="*/ 2945183 w 2946647"/>
              <a:gd name="connsiteY3" fmla="*/ 2105098 h 2598870"/>
              <a:gd name="connsiteX4" fmla="*/ 2451411 w 2946647"/>
              <a:gd name="connsiteY4" fmla="*/ 2598870 h 2598870"/>
              <a:gd name="connsiteX5" fmla="*/ 476385 w 2946647"/>
              <a:gd name="connsiteY5" fmla="*/ 2598870 h 2598870"/>
              <a:gd name="connsiteX6" fmla="*/ 0 w 2946647"/>
              <a:gd name="connsiteY6" fmla="*/ 2172007 h 2598870"/>
              <a:gd name="connsiteX7" fmla="*/ 76905 w 2946647"/>
              <a:gd name="connsiteY7" fmla="*/ 2098362 h 2598870"/>
              <a:gd name="connsiteX0" fmla="*/ 73537 w 2943279"/>
              <a:gd name="connsiteY0" fmla="*/ 2098362 h 2598870"/>
              <a:gd name="connsiteX1" fmla="*/ 2165165 w 2943279"/>
              <a:gd name="connsiteY1" fmla="*/ 0 h 2598870"/>
              <a:gd name="connsiteX2" fmla="*/ 2943279 w 2943279"/>
              <a:gd name="connsiteY2" fmla="*/ 781189 h 2598870"/>
              <a:gd name="connsiteX3" fmla="*/ 2941815 w 2943279"/>
              <a:gd name="connsiteY3" fmla="*/ 2105098 h 2598870"/>
              <a:gd name="connsiteX4" fmla="*/ 2448043 w 2943279"/>
              <a:gd name="connsiteY4" fmla="*/ 2598870 h 2598870"/>
              <a:gd name="connsiteX5" fmla="*/ 473017 w 2943279"/>
              <a:gd name="connsiteY5" fmla="*/ 2598870 h 2598870"/>
              <a:gd name="connsiteX6" fmla="*/ 0 w 2943279"/>
              <a:gd name="connsiteY6" fmla="*/ 2182110 h 2598870"/>
              <a:gd name="connsiteX7" fmla="*/ 73537 w 2943279"/>
              <a:gd name="connsiteY7" fmla="*/ 2098362 h 2598870"/>
              <a:gd name="connsiteX0" fmla="*/ 76905 w 2946647"/>
              <a:gd name="connsiteY0" fmla="*/ 2098362 h 2598870"/>
              <a:gd name="connsiteX1" fmla="*/ 2168533 w 2946647"/>
              <a:gd name="connsiteY1" fmla="*/ 0 h 2598870"/>
              <a:gd name="connsiteX2" fmla="*/ 2946647 w 2946647"/>
              <a:gd name="connsiteY2" fmla="*/ 781189 h 2598870"/>
              <a:gd name="connsiteX3" fmla="*/ 2945183 w 2946647"/>
              <a:gd name="connsiteY3" fmla="*/ 2105098 h 2598870"/>
              <a:gd name="connsiteX4" fmla="*/ 2451411 w 2946647"/>
              <a:gd name="connsiteY4" fmla="*/ 2598870 h 2598870"/>
              <a:gd name="connsiteX5" fmla="*/ 476385 w 2946647"/>
              <a:gd name="connsiteY5" fmla="*/ 2598870 h 2598870"/>
              <a:gd name="connsiteX6" fmla="*/ 0 w 2946647"/>
              <a:gd name="connsiteY6" fmla="*/ 2175374 h 2598870"/>
              <a:gd name="connsiteX7" fmla="*/ 76905 w 2946647"/>
              <a:gd name="connsiteY7" fmla="*/ 2098362 h 259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46647" h="2598870">
                <a:moveTo>
                  <a:pt x="76905" y="2098362"/>
                </a:moveTo>
                <a:lnTo>
                  <a:pt x="2168533" y="0"/>
                </a:lnTo>
                <a:lnTo>
                  <a:pt x="2946647" y="781189"/>
                </a:lnTo>
                <a:lnTo>
                  <a:pt x="2945183" y="2105098"/>
                </a:lnTo>
                <a:cubicBezTo>
                  <a:pt x="2945183" y="2377801"/>
                  <a:pt x="2724114" y="2598870"/>
                  <a:pt x="2451411" y="2598870"/>
                </a:cubicBezTo>
                <a:lnTo>
                  <a:pt x="476385" y="2598870"/>
                </a:lnTo>
                <a:cubicBezTo>
                  <a:pt x="65571" y="2529971"/>
                  <a:pt x="25045" y="2277874"/>
                  <a:pt x="0" y="2175374"/>
                </a:cubicBezTo>
                <a:cubicBezTo>
                  <a:pt x="70931" y="2104865"/>
                  <a:pt x="20310" y="2158051"/>
                  <a:pt x="76905" y="2098362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矩形 32"/>
          <p:cNvSpPr/>
          <p:nvPr/>
        </p:nvSpPr>
        <p:spPr bwMode="auto">
          <a:xfrm>
            <a:off x="0" y="-14514"/>
            <a:ext cx="10261600" cy="7575777"/>
          </a:xfrm>
          <a:custGeom>
            <a:avLst/>
            <a:gdLst>
              <a:gd name="connsiteX0" fmla="*/ 0 w 10261600"/>
              <a:gd name="connsiteY0" fmla="*/ 0 h 7561263"/>
              <a:gd name="connsiteX1" fmla="*/ 10261600 w 10261600"/>
              <a:gd name="connsiteY1" fmla="*/ 0 h 7561263"/>
              <a:gd name="connsiteX2" fmla="*/ 10261600 w 10261600"/>
              <a:gd name="connsiteY2" fmla="*/ 7561263 h 7561263"/>
              <a:gd name="connsiteX3" fmla="*/ 0 w 10261600"/>
              <a:gd name="connsiteY3" fmla="*/ 7561263 h 7561263"/>
              <a:gd name="connsiteX4" fmla="*/ 0 w 10261600"/>
              <a:gd name="connsiteY4" fmla="*/ 0 h 7561263"/>
              <a:gd name="connsiteX0" fmla="*/ 0 w 10261600"/>
              <a:gd name="connsiteY0" fmla="*/ 0 h 7561263"/>
              <a:gd name="connsiteX1" fmla="*/ 4833257 w 10261600"/>
              <a:gd name="connsiteY1" fmla="*/ 43543 h 7561263"/>
              <a:gd name="connsiteX2" fmla="*/ 10261600 w 10261600"/>
              <a:gd name="connsiteY2" fmla="*/ 7561263 h 7561263"/>
              <a:gd name="connsiteX3" fmla="*/ 0 w 10261600"/>
              <a:gd name="connsiteY3" fmla="*/ 7561263 h 7561263"/>
              <a:gd name="connsiteX4" fmla="*/ 0 w 10261600"/>
              <a:gd name="connsiteY4" fmla="*/ 0 h 7561263"/>
              <a:gd name="connsiteX0" fmla="*/ 0 w 10261600"/>
              <a:gd name="connsiteY0" fmla="*/ 0 h 7561263"/>
              <a:gd name="connsiteX1" fmla="*/ 3439886 w 10261600"/>
              <a:gd name="connsiteY1" fmla="*/ 0 h 7561263"/>
              <a:gd name="connsiteX2" fmla="*/ 10261600 w 10261600"/>
              <a:gd name="connsiteY2" fmla="*/ 7561263 h 7561263"/>
              <a:gd name="connsiteX3" fmla="*/ 0 w 10261600"/>
              <a:gd name="connsiteY3" fmla="*/ 7561263 h 7561263"/>
              <a:gd name="connsiteX4" fmla="*/ 0 w 10261600"/>
              <a:gd name="connsiteY4" fmla="*/ 0 h 7561263"/>
              <a:gd name="connsiteX0" fmla="*/ 0 w 10261600"/>
              <a:gd name="connsiteY0" fmla="*/ 14514 h 7575777"/>
              <a:gd name="connsiteX1" fmla="*/ 3251201 w 10261600"/>
              <a:gd name="connsiteY1" fmla="*/ 0 h 7575777"/>
              <a:gd name="connsiteX2" fmla="*/ 10261600 w 10261600"/>
              <a:gd name="connsiteY2" fmla="*/ 7575777 h 7575777"/>
              <a:gd name="connsiteX3" fmla="*/ 0 w 10261600"/>
              <a:gd name="connsiteY3" fmla="*/ 7575777 h 7575777"/>
              <a:gd name="connsiteX4" fmla="*/ 0 w 10261600"/>
              <a:gd name="connsiteY4" fmla="*/ 14514 h 757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1600" h="7575777">
                <a:moveTo>
                  <a:pt x="0" y="14514"/>
                </a:moveTo>
                <a:lnTo>
                  <a:pt x="3251201" y="0"/>
                </a:lnTo>
                <a:lnTo>
                  <a:pt x="10261600" y="7575777"/>
                </a:lnTo>
                <a:lnTo>
                  <a:pt x="0" y="7575777"/>
                </a:lnTo>
                <a:lnTo>
                  <a:pt x="0" y="14514"/>
                </a:lnTo>
                <a:close/>
              </a:path>
            </a:pathLst>
          </a:custGeom>
          <a:blipFill>
            <a:blip r:embed="rId5"/>
            <a:stretch>
              <a:fillRect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3906800" y="4443288"/>
            <a:ext cx="5828140" cy="2169825"/>
          </a:xfrm>
          <a:prstGeom prst="rect">
            <a:avLst/>
          </a:prstGeom>
          <a:solidFill>
            <a:schemeClr val="bg1">
              <a:alpha val="7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0" y="700390"/>
            <a:ext cx="364468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00" y="488471"/>
            <a:ext cx="601884" cy="219268"/>
          </a:xfrm>
          <a:prstGeom prst="rect">
            <a:avLst/>
          </a:prstGeom>
        </p:spPr>
      </p:pic>
      <p:sp>
        <p:nvSpPr>
          <p:cNvPr id="21" name="文本占位符 2"/>
          <p:cNvSpPr txBox="1">
            <a:spLocks/>
          </p:cNvSpPr>
          <p:nvPr/>
        </p:nvSpPr>
        <p:spPr>
          <a:xfrm>
            <a:off x="1242800" y="280162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1.1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区域概况</a:t>
            </a:r>
            <a:endParaRPr lang="zh-CN" altLang="en-US" i="0" kern="0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6" y="180231"/>
            <a:ext cx="973548" cy="499075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 bwMode="auto">
          <a:xfrm>
            <a:off x="3762800" y="4284631"/>
            <a:ext cx="6107201" cy="2500785"/>
          </a:xfrm>
          <a:prstGeom prst="rect">
            <a:avLst/>
          </a:prstGeom>
          <a:noFill/>
          <a:ln w="28575" cap="flat" cmpd="sng" algn="ctr">
            <a:solidFill>
              <a:srgbClr val="32BEB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TextBox 8"/>
          <p:cNvSpPr txBox="1"/>
          <p:nvPr/>
        </p:nvSpPr>
        <p:spPr bwMode="auto">
          <a:xfrm>
            <a:off x="3978800" y="4660788"/>
            <a:ext cx="5756140" cy="17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179705" indent="-179705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怒江傈僳族自治州位于云南省西北部，因怒江由北向南纵贯全境而得名。政府驻泸水市六库镇，距昆明</a:t>
            </a:r>
            <a:r>
              <a:rPr lang="en-US" altLang="zh-CN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641</a:t>
            </a:r>
            <a:r>
              <a:rPr lang="zh-CN" altLang="en-US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公里。怒江州是中国唯一的僳僳族自治州，其中独龙族和怒族是怒江所特有的少数民族。</a:t>
            </a:r>
          </a:p>
        </p:txBody>
      </p:sp>
    </p:spTree>
    <p:extLst>
      <p:ext uri="{BB962C8B-B14F-4D97-AF65-F5344CB8AC3E}">
        <p14:creationId xmlns:p14="http://schemas.microsoft.com/office/powerpoint/2010/main" val="3667015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0351"/>
            <a:ext cx="10261600" cy="5719437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55C2DD4-3D93-465D-966D-9688AF9E9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252736"/>
              </p:ext>
            </p:extLst>
          </p:nvPr>
        </p:nvGraphicFramePr>
        <p:xfrm>
          <a:off x="772159" y="1260351"/>
          <a:ext cx="8820312" cy="12600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05786">
                  <a:extLst>
                    <a:ext uri="{9D8B030D-6E8A-4147-A177-3AD203B41FA5}">
                      <a16:colId xmlns:a16="http://schemas.microsoft.com/office/drawing/2014/main" val="4136316107"/>
                    </a:ext>
                  </a:extLst>
                </a:gridCol>
                <a:gridCol w="6614526">
                  <a:extLst>
                    <a:ext uri="{9D8B030D-6E8A-4147-A177-3AD203B41FA5}">
                      <a16:colId xmlns:a16="http://schemas.microsoft.com/office/drawing/2014/main" val="415895263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63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民族文化广场建设项目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占地面积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亩，包含景观绿化、商铺、公厕等设施。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5643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滇藏线重丁村旅游服务区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滇藏旅游驿站建设，提供团体及个人进藏旅游咨询和用品补给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提供医疗体检服务设施。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047882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2F5B9240-7E79-4ADD-BB57-E3C9F3BE71FB}"/>
              </a:ext>
            </a:extLst>
          </p:cNvPr>
          <p:cNvSpPr/>
          <p:nvPr/>
        </p:nvSpPr>
        <p:spPr>
          <a:xfrm>
            <a:off x="4427899" y="815316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旅游综合服务类项目一览表</a:t>
            </a: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文化旅游产业项目建设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53288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4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6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55C2DD4-3D93-465D-966D-9688AF9E9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04545"/>
              </p:ext>
            </p:extLst>
          </p:nvPr>
        </p:nvGraphicFramePr>
        <p:xfrm>
          <a:off x="751625" y="1211144"/>
          <a:ext cx="8820312" cy="32544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05786">
                  <a:extLst>
                    <a:ext uri="{9D8B030D-6E8A-4147-A177-3AD203B41FA5}">
                      <a16:colId xmlns:a16="http://schemas.microsoft.com/office/drawing/2014/main" val="4136316107"/>
                    </a:ext>
                  </a:extLst>
                </a:gridCol>
                <a:gridCol w="6614526">
                  <a:extLst>
                    <a:ext uri="{9D8B030D-6E8A-4147-A177-3AD203B41FA5}">
                      <a16:colId xmlns:a16="http://schemas.microsoft.com/office/drawing/2014/main" val="415895263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63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怒族民居群保护与开发项目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以青那、扎那桶小组怒族民居修缮为主，以公司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农户的模式开发为主题客栈。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752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怒族传统民族文化传习所项目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新建怒族传统文化传习所，总建筑面积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平方米，培养文化传承人共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35578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尼大当村怒江奇石文化展览馆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奇石展览销售管，建筑面积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平米，展示怒江奇石文化。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3600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综合旅游文创中心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建设两个综合旅游文创中心，建筑面积为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平方米。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2892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丙中洛村特色村寨建设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色小镇规划范围内，民族特色村寨打造，村容村貌整治。双拉村为集村寨观光、民俗体验于一体的怒毯特色村，日当村为以“神山之镜”及“悬崖人家”为特色的观光与体验相结合的特色村寨，扎拉桶村为以桃花景观与特色风情结合的村寨，重丁村为以民俗体验与休闲度假结合的村寨，雾里村以原生态村落观光、民俗体验结合为主的村寨，秋那桶村为以民俗体验为特色的村寨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2882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民族文化园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贡山县所有少数民族文化的展示园。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677070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4A97D85D-4B62-48B0-ADBB-E8203D54166F}"/>
              </a:ext>
            </a:extLst>
          </p:cNvPr>
          <p:cNvSpPr/>
          <p:nvPr/>
        </p:nvSpPr>
        <p:spPr>
          <a:xfrm>
            <a:off x="4482728" y="798246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民族文化保护类项目一览表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D832A52-4143-40C4-840C-B8E60A533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06"/>
          <a:stretch/>
        </p:blipFill>
        <p:spPr>
          <a:xfrm>
            <a:off x="751625" y="4679495"/>
            <a:ext cx="3904466" cy="2530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1990C8-404E-4F6C-8ABF-D277A861B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657" y="4679496"/>
            <a:ext cx="4764193" cy="2530825"/>
          </a:xfrm>
          <a:prstGeom prst="rect">
            <a:avLst/>
          </a:prstGeom>
        </p:spPr>
      </p:pic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文化旅游产业项目建设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53288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4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95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237"/>
            <a:ext cx="10261600" cy="5609026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55C2DD4-3D93-465D-966D-9688AF9E9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061380"/>
              </p:ext>
            </p:extLst>
          </p:nvPr>
        </p:nvGraphicFramePr>
        <p:xfrm>
          <a:off x="774538" y="1357108"/>
          <a:ext cx="8820312" cy="14544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05786">
                  <a:extLst>
                    <a:ext uri="{9D8B030D-6E8A-4147-A177-3AD203B41FA5}">
                      <a16:colId xmlns:a16="http://schemas.microsoft.com/office/drawing/2014/main" val="4136316107"/>
                    </a:ext>
                  </a:extLst>
                </a:gridCol>
                <a:gridCol w="6614526">
                  <a:extLst>
                    <a:ext uri="{9D8B030D-6E8A-4147-A177-3AD203B41FA5}">
                      <a16:colId xmlns:a16="http://schemas.microsoft.com/office/drawing/2014/main" val="415895263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63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怒江第一湾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型高空玻璃栈道休闲观光项目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全长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米，宽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米的玻璃栈道，新建厕所等配套设施。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2145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国家级登山步道群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丙中洛嘎娃嘎普登山步道，石门关悬崖栈道，德拉姆茶马古道，普化寺朝圣步道，雾里、迪麻洛、秋那桶探秘栈道建设。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004078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AFF87BA0-16D3-4633-82DF-86C70E6BC0C9}"/>
              </a:ext>
            </a:extLst>
          </p:cNvPr>
          <p:cNvSpPr/>
          <p:nvPr/>
        </p:nvSpPr>
        <p:spPr>
          <a:xfrm>
            <a:off x="4626744" y="911045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游径打造类项目一览表</a:t>
            </a:r>
          </a:p>
        </p:txBody>
      </p:sp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文化旅游产业项目建设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53288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4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89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55C2DD4-3D93-465D-966D-9688AF9E9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23774"/>
              </p:ext>
            </p:extLst>
          </p:nvPr>
        </p:nvGraphicFramePr>
        <p:xfrm>
          <a:off x="774538" y="1908423"/>
          <a:ext cx="8820312" cy="44316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05786">
                  <a:extLst>
                    <a:ext uri="{9D8B030D-6E8A-4147-A177-3AD203B41FA5}">
                      <a16:colId xmlns:a16="http://schemas.microsoft.com/office/drawing/2014/main" val="4136316107"/>
                    </a:ext>
                  </a:extLst>
                </a:gridCol>
                <a:gridCol w="6614526">
                  <a:extLst>
                    <a:ext uri="{9D8B030D-6E8A-4147-A177-3AD203B41FA5}">
                      <a16:colId xmlns:a16="http://schemas.microsoft.com/office/drawing/2014/main" val="415895263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63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商业一条街建设项目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在特色小镇内，建设以怒族文化为主题特色休闲街，全长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米，商铺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间。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2145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全民健身活动基地建设项目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建筑面积</a:t>
                      </a:r>
                      <a:r>
                        <a:rPr lang="en-US" alt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5000</a:t>
                      </a: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平方米，内设篮球场，羽毛球场，乒乓球场，弩射场，健身乐园，民族建身场。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4092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丙中洛夜游建设工程项目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建筑天际线进行亮化，家家户户门前或屋檐悬挂灯笼，商业业态建筑同时采用灯光仰射亮化；对水系两边建筑进行亮化，打造独特水岸夜景观；依托文化旅游商贸业态，以酒吧、餐厅、咖啡、茶座、民居屋顶茶座为依托，形成主要的夜休闲场所；开辟营地篝火晚会，为自驾游客提供夜活动场所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67938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民族特色餐饮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打造民族特色餐饮</a:t>
                      </a:r>
                      <a:r>
                        <a:rPr lang="en-US" alt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家。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767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冬季怒江野水漂流项目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怒江雾里至双拉村段，建设漂流设施。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802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特色旅游商品开发项目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建设特色旅游商品开发建设公司</a:t>
                      </a:r>
                      <a:r>
                        <a:rPr lang="en-US" altLang="zh-CN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家。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35758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雾里摄影基地建设项目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打造雾里摄影基地，在雾里村临江一线设置雾林设施。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4604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丙中洛艺术基地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依托丙中洛自然景观，吸引艺术工作者进驻，打造集写生基地、石板画基地、卵石画基地、核桃画基地、核桃雕刻基地、麦秆画基地等为一体的艺术创作基地。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43972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智慧旅游项目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推进丙中洛旅游信息的整合，加快互联网信息与旅游的深度融合。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872394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AFF87BA0-16D3-4633-82DF-86C70E6BC0C9}"/>
              </a:ext>
            </a:extLst>
          </p:cNvPr>
          <p:cNvSpPr/>
          <p:nvPr/>
        </p:nvSpPr>
        <p:spPr>
          <a:xfrm>
            <a:off x="4626744" y="1370493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文化体验类项目一览表</a:t>
            </a: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文化旅游产业项目建设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53288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4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5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55C2DD4-3D93-465D-966D-9688AF9E9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383200"/>
              </p:ext>
            </p:extLst>
          </p:nvPr>
        </p:nvGraphicFramePr>
        <p:xfrm>
          <a:off x="774538" y="1146151"/>
          <a:ext cx="8820312" cy="9000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05786">
                  <a:extLst>
                    <a:ext uri="{9D8B030D-6E8A-4147-A177-3AD203B41FA5}">
                      <a16:colId xmlns:a16="http://schemas.microsoft.com/office/drawing/2014/main" val="4136316107"/>
                    </a:ext>
                  </a:extLst>
                </a:gridCol>
                <a:gridCol w="6614526">
                  <a:extLst>
                    <a:ext uri="{9D8B030D-6E8A-4147-A177-3AD203B41FA5}">
                      <a16:colId xmlns:a16="http://schemas.microsoft.com/office/drawing/2014/main" val="415895263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163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高原特色农业种植示范区项目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建设占地面积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亩的怒江沿岸特色农业种植示范区。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59" marR="17759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214535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AFF87BA0-16D3-4633-82DF-86C70E6BC0C9}"/>
              </a:ext>
            </a:extLst>
          </p:cNvPr>
          <p:cNvSpPr/>
          <p:nvPr/>
        </p:nvSpPr>
        <p:spPr>
          <a:xfrm>
            <a:off x="4626744" y="700088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休闲观光类项目一览表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D696E4-C866-42B6-A717-A99D3C3A6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4"/>
          <a:stretch/>
        </p:blipFill>
        <p:spPr>
          <a:xfrm>
            <a:off x="774538" y="2412479"/>
            <a:ext cx="8820312" cy="4690660"/>
          </a:xfrm>
          <a:prstGeom prst="rect">
            <a:avLst/>
          </a:prstGeom>
        </p:spPr>
      </p:pic>
      <p:sp>
        <p:nvSpPr>
          <p:cNvPr id="9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文化旅游产业项目建设</a:t>
            </a:r>
            <a:endParaRPr lang="zh-CN" altLang="en-US" i="0" kern="0" dirty="0"/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700390"/>
            <a:ext cx="53288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4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25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5ECD1D2-05BF-46B6-AEFB-02641D051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6220"/>
              </p:ext>
            </p:extLst>
          </p:nvPr>
        </p:nvGraphicFramePr>
        <p:xfrm>
          <a:off x="797808" y="3060551"/>
          <a:ext cx="8820311" cy="324054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206519">
                  <a:extLst>
                    <a:ext uri="{9D8B030D-6E8A-4147-A177-3AD203B41FA5}">
                      <a16:colId xmlns:a16="http://schemas.microsoft.com/office/drawing/2014/main" val="961371235"/>
                    </a:ext>
                  </a:extLst>
                </a:gridCol>
                <a:gridCol w="5613792">
                  <a:extLst>
                    <a:ext uri="{9D8B030D-6E8A-4147-A177-3AD203B41FA5}">
                      <a16:colId xmlns:a16="http://schemas.microsoft.com/office/drawing/2014/main" val="1632866547"/>
                    </a:ext>
                  </a:extLst>
                </a:gridCol>
              </a:tblGrid>
              <a:tr h="29754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5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丙中洛怒族风情特色小镇道路建设项目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含给排水、电力电讯、绿化亮化工程。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4989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立体停车场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新建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层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立体停车场一栋，占地面积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平方米，建筑面积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平方米，车位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4032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通信电缆管线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铺设通信电缆管线，电信线路均采用穿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PVC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电信管方式沿规划道路埋地敷设。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1908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污水处理系统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新建污水处理厂（设计规模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立方米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日）、排水管网及相关设施。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847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雨水收集排放管线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根据地形分片区铺设雨水管，采用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HDPE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管，最小管径为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dn300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83973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公共厕所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通过划片区、分组团的布置形式，在景区各个景点布置公共厕所。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537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生活垃圾综合处理系统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在镇区设置垃圾桶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个，在小镇建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处垃圾转运站，以小镇主干道为中心线进行分散式布置，在项目区内共布置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处垃圾收集点。建设垃圾填埋处理厂一座（设计规模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吨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日）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，以及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垃圾收集、运输、转运系统及其它附属设施工程。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259790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F47ECA94-8CF2-4933-AAD9-63895424577F}"/>
              </a:ext>
            </a:extLst>
          </p:cNvPr>
          <p:cNvSpPr/>
          <p:nvPr/>
        </p:nvSpPr>
        <p:spPr>
          <a:xfrm>
            <a:off x="4446724" y="2412479"/>
            <a:ext cx="2518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基础设施配套工程项目一览表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9A5DB5-5A47-4CC0-B836-0D38711396D1}"/>
              </a:ext>
            </a:extLst>
          </p:cNvPr>
          <p:cNvSpPr/>
          <p:nvPr/>
        </p:nvSpPr>
        <p:spPr>
          <a:xfrm>
            <a:off x="702469" y="1040686"/>
            <a:ext cx="8856662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造升级丙中洛怒族风情特色小镇规划区域内现有交通道路，新建立体停车场、污水处理系统、雨水收集管线、生活垃圾综合处理系统、公共厕所等基础设施，积极推进旅游线路沿线观景平台建设及集镇片区老城建筑风貌改造。</a:t>
            </a:r>
          </a:p>
        </p:txBody>
      </p:sp>
      <p:sp>
        <p:nvSpPr>
          <p:cNvPr id="7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基础设施项目建设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7347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6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38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5ECD1D2-05BF-46B6-AEFB-02641D051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896442"/>
              </p:ext>
            </p:extLst>
          </p:nvPr>
        </p:nvGraphicFramePr>
        <p:xfrm>
          <a:off x="792159" y="1425377"/>
          <a:ext cx="8820311" cy="36144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206519">
                  <a:extLst>
                    <a:ext uri="{9D8B030D-6E8A-4147-A177-3AD203B41FA5}">
                      <a16:colId xmlns:a16="http://schemas.microsoft.com/office/drawing/2014/main" val="961371235"/>
                    </a:ext>
                  </a:extLst>
                </a:gridCol>
                <a:gridCol w="5613792">
                  <a:extLst>
                    <a:ext uri="{9D8B030D-6E8A-4147-A177-3AD203B41FA5}">
                      <a16:colId xmlns:a16="http://schemas.microsoft.com/office/drawing/2014/main" val="163286654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5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丙中洛怒族风情特色小镇信息化建设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光纤入镇建设，实现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100M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宽带接入和公共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WIFI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全覆盖，建设公共服务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3609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小镇客厅建设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建设集规划展示、参观接待等功能于一体的开放平台，占地面积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13787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客运站建设项目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建设二级客运站一个，占地面积</a:t>
                      </a: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7572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观景台建设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包括怒江第一湾观景台、丙中洛观景台、石门关观景台、雾里观景台建设。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18653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重丁村百年教堂修缮保护项目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主教堂进行修复完善，完善教堂基础设施。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12588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香巴拉绿道建设项目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沿怒江大峡谷</a:t>
                      </a:r>
                      <a:r>
                        <a:rPr lang="zh-CN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运用栈道、索桥等方式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修建串联各景观节点、村寨</a:t>
                      </a:r>
                      <a:r>
                        <a:rPr lang="zh-CN" alt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的绿道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，与整个怒江大峡谷的绿道相衔接，打造一条滇藏骑行线。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762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修缮雾里村道路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修缮雾里村下游桥梁及索桥，形成索桥——雾里村——云中雾里桥——茶马古道——对岸观景台的徒步环线。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247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丙中洛老城改造项目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对丙中洛集镇老城片区进行改造及功能完善。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4051" marR="34051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094882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F47ECA94-8CF2-4933-AAD9-63895424577F}"/>
              </a:ext>
            </a:extLst>
          </p:cNvPr>
          <p:cNvSpPr/>
          <p:nvPr/>
        </p:nvSpPr>
        <p:spPr>
          <a:xfrm>
            <a:off x="3942995" y="995639"/>
            <a:ext cx="2518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基础设施配套工程项目一览表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779D488-AF96-48A2-A606-0B1264105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7"/>
          <a:stretch/>
        </p:blipFill>
        <p:spPr>
          <a:xfrm>
            <a:off x="6223793" y="5220791"/>
            <a:ext cx="3515520" cy="19442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084B8A-EE55-47BF-B7AA-B74DD7AF8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0" b="6631"/>
          <a:stretch/>
        </p:blipFill>
        <p:spPr>
          <a:xfrm>
            <a:off x="782783" y="5220791"/>
            <a:ext cx="5327743" cy="1944216"/>
          </a:xfrm>
          <a:prstGeom prst="rect">
            <a:avLst/>
          </a:prstGeom>
        </p:spPr>
      </p:pic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基础设施项目建设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7347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6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81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823A9D6-8B11-4714-91F1-ECBE6F66F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469058"/>
              </p:ext>
            </p:extLst>
          </p:nvPr>
        </p:nvGraphicFramePr>
        <p:xfrm>
          <a:off x="751473" y="2339975"/>
          <a:ext cx="8837410" cy="17172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754576">
                  <a:extLst>
                    <a:ext uri="{9D8B030D-6E8A-4147-A177-3AD203B41FA5}">
                      <a16:colId xmlns:a16="http://schemas.microsoft.com/office/drawing/2014/main" val="1228570160"/>
                    </a:ext>
                  </a:extLst>
                </a:gridCol>
                <a:gridCol w="6082834">
                  <a:extLst>
                    <a:ext uri="{9D8B030D-6E8A-4147-A177-3AD203B41FA5}">
                      <a16:colId xmlns:a16="http://schemas.microsoft.com/office/drawing/2014/main" val="157914635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建设规模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54915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怒江沿江峡谷风光景观带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丙中洛至西藏察隅段，沿怒江打造滨江景观带，新建沿江步道、特色沿江民宿、商业设施。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8456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天然林保护区基础设施建设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修建护林通道、巡山步道等。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8218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小镇景观带绿化、广场绿化等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南卡江、南马河及其他小河流水面垃圾、淤泥清理，河道整治，水质保育、河滩植被修复与恢复。</a:t>
                      </a:r>
                      <a:endParaRPr lang="zh-CN" sz="10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506210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93AAB4C4-4997-4ED3-B9C3-D8CB0F812ABF}"/>
              </a:ext>
            </a:extLst>
          </p:cNvPr>
          <p:cNvSpPr/>
          <p:nvPr/>
        </p:nvSpPr>
        <p:spPr>
          <a:xfrm>
            <a:off x="649866" y="688852"/>
            <a:ext cx="8957172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围绕小镇生态环境建设，实施河道整治，推进水质保育、河滩植被修复与恢复，建设怒江沿江峡谷风光景观带及小镇景观绿化。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4C4431-B3A0-4B73-B1EB-62B34C775176}"/>
              </a:ext>
            </a:extLst>
          </p:cNvPr>
          <p:cNvSpPr/>
          <p:nvPr/>
        </p:nvSpPr>
        <p:spPr>
          <a:xfrm>
            <a:off x="4414393" y="1767778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生态环境项目一览表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EECA7C0-6A54-4CDC-9504-A6FA59FFD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1"/>
          <a:stretch/>
        </p:blipFill>
        <p:spPr>
          <a:xfrm>
            <a:off x="751473" y="4366294"/>
            <a:ext cx="8855565" cy="2650282"/>
          </a:xfrm>
          <a:prstGeom prst="rect">
            <a:avLst/>
          </a:prstGeom>
        </p:spPr>
      </p:pic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5.4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生态环境项目建设</a:t>
            </a:r>
            <a:endParaRPr lang="zh-CN" altLang="en-US" i="0" kern="0" dirty="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700390"/>
            <a:ext cx="47347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6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1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 bwMode="auto">
          <a:xfrm>
            <a:off x="4670203" y="2100419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5462291" y="2100419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6278862" y="2100419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6998942" y="2100419"/>
            <a:ext cx="432048" cy="432048"/>
          </a:xfrm>
          <a:prstGeom prst="ellipse">
            <a:avLst/>
          </a:prstGeom>
          <a:solidFill>
            <a:srgbClr val="7ABC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文本占位符 1"/>
          <p:cNvSpPr txBox="1">
            <a:spLocks/>
          </p:cNvSpPr>
          <p:nvPr/>
        </p:nvSpPr>
        <p:spPr>
          <a:xfrm>
            <a:off x="4698752" y="2412479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投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资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测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算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4651227" y="2147166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6.1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5443315" y="2147166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6.2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259886" y="2147166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6.3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979966" y="2147166"/>
            <a:ext cx="47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t">
            <a:spAutoFit/>
          </a:bodyPr>
          <a:lstStyle/>
          <a:p>
            <a:pPr marL="0" indent="0" hangingPunct="0"/>
            <a:r>
              <a:rPr lang="en-US" altLang="zh-CN" sz="1600" i="0" dirty="0">
                <a:solidFill>
                  <a:schemeClr val="bg1"/>
                </a:solidFill>
                <a:latin typeface="+mn-lt"/>
                <a:ea typeface="仿宋_GB2312" pitchFamily="49" charset="-122"/>
              </a:rPr>
              <a:t>6.4</a:t>
            </a:r>
            <a:endParaRPr lang="zh-CN" altLang="en-US" sz="1600" i="0" dirty="0">
              <a:solidFill>
                <a:schemeClr val="bg1"/>
              </a:solidFill>
              <a:latin typeface="+mn-lt"/>
              <a:ea typeface="仿宋_GB2312" pitchFamily="49" charset="-122"/>
            </a:endParaRPr>
          </a:p>
        </p:txBody>
      </p:sp>
      <p:sp>
        <p:nvSpPr>
          <p:cNvPr id="19" name="文本占位符 1"/>
          <p:cNvSpPr txBox="1">
            <a:spLocks/>
          </p:cNvSpPr>
          <p:nvPr/>
        </p:nvSpPr>
        <p:spPr>
          <a:xfrm>
            <a:off x="5490840" y="2423216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招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商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合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作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模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式</a:t>
            </a:r>
          </a:p>
        </p:txBody>
      </p:sp>
      <p:sp>
        <p:nvSpPr>
          <p:cNvPr id="20" name="文本占位符 1"/>
          <p:cNvSpPr txBox="1">
            <a:spLocks/>
          </p:cNvSpPr>
          <p:nvPr/>
        </p:nvSpPr>
        <p:spPr>
          <a:xfrm>
            <a:off x="6282928" y="2423216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盈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利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模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式</a:t>
            </a:r>
          </a:p>
        </p:txBody>
      </p:sp>
      <p:sp>
        <p:nvSpPr>
          <p:cNvPr id="21" name="文本占位符 1"/>
          <p:cNvSpPr txBox="1">
            <a:spLocks/>
          </p:cNvSpPr>
          <p:nvPr/>
        </p:nvSpPr>
        <p:spPr>
          <a:xfrm>
            <a:off x="7048277" y="2423216"/>
            <a:ext cx="1944216" cy="451240"/>
          </a:xfrm>
          <a:prstGeom prst="rect">
            <a:avLst/>
          </a:prstGeom>
        </p:spPr>
        <p:txBody>
          <a:bodyPr/>
          <a:lstStyle>
            <a:lvl1pPr marL="211548" indent="-21154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•"/>
              <a:defRPr sz="1000">
                <a:solidFill>
                  <a:schemeClr val="tx1"/>
                </a:solidFill>
                <a:latin typeface="仿宋_GB2312" pitchFamily="49" charset="-122"/>
                <a:ea typeface="仿宋_GB2312" pitchFamily="49" charset="-122"/>
                <a:cs typeface="+mn-cs"/>
              </a:defRPr>
            </a:lvl1pPr>
            <a:lvl2pPr marL="740417" indent="-283919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5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1141244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1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597742" indent="-226858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2055632" indent="-22685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514682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9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111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326" indent="-228607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altLang="zh-CN" sz="1600" i="0" dirty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项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目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效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益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分</a:t>
            </a:r>
            <a:endParaRPr lang="en-US" altLang="zh-CN" sz="1600" i="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buNone/>
            </a:pPr>
            <a:r>
              <a:rPr lang="zh-CN" altLang="en-US" sz="1600" i="0" dirty="0">
                <a:latin typeface="微软雅黑" pitchFamily="34" charset="-122"/>
                <a:ea typeface="微软雅黑" pitchFamily="34" charset="-122"/>
              </a:rPr>
              <a:t>析</a:t>
            </a:r>
          </a:p>
        </p:txBody>
      </p:sp>
    </p:spTree>
    <p:extLst>
      <p:ext uri="{BB962C8B-B14F-4D97-AF65-F5344CB8AC3E}">
        <p14:creationId xmlns:p14="http://schemas.microsoft.com/office/powerpoint/2010/main" val="2793905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111384A-1118-4ECA-B720-9E8E9CD10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877039"/>
              </p:ext>
            </p:extLst>
          </p:nvPr>
        </p:nvGraphicFramePr>
        <p:xfrm>
          <a:off x="863000" y="2628503"/>
          <a:ext cx="8731850" cy="19800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4817575">
                  <a:extLst>
                    <a:ext uri="{9D8B030D-6E8A-4147-A177-3AD203B41FA5}">
                      <a16:colId xmlns:a16="http://schemas.microsoft.com/office/drawing/2014/main" val="1730393125"/>
                    </a:ext>
                  </a:extLst>
                </a:gridCol>
                <a:gridCol w="3914275">
                  <a:extLst>
                    <a:ext uri="{9D8B030D-6E8A-4147-A177-3AD203B41FA5}">
                      <a16:colId xmlns:a16="http://schemas.microsoft.com/office/drawing/2014/main" val="216976310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投资估算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0939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基础设施项目工程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45600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3684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生态环境项目工程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34000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152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文化旅游产业发展项目工程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234660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5921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DBF5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314260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solidFill>
                      <a:srgbClr val="DBF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594001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3511E9A1-8BA5-4059-8C45-097D7CA5F416}"/>
              </a:ext>
            </a:extLst>
          </p:cNvPr>
          <p:cNvSpPr/>
          <p:nvPr/>
        </p:nvSpPr>
        <p:spPr>
          <a:xfrm>
            <a:off x="4625990" y="2124075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项目投资一览表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2A31ACD-1BFF-4284-800B-079CB6E4BBFB}"/>
              </a:ext>
            </a:extLst>
          </p:cNvPr>
          <p:cNvSpPr txBox="1"/>
          <p:nvPr/>
        </p:nvSpPr>
        <p:spPr bwMode="auto">
          <a:xfrm>
            <a:off x="662957" y="683439"/>
            <a:ext cx="8954766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项目投资包含基础设施项目工程、生态环境项目工程、文化旅游产业发展项目工程三大板块，其中，基础设施项目工程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45600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万元，生态环境项目工程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34000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万元，产业发展项目工程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234660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万元，项目总投资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314260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B3B6F9C-C8C9-4E8D-9029-8FD6B93BF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00" y="4760893"/>
            <a:ext cx="4483700" cy="23120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FDEFC89-5EA6-4AD6-B3B5-B5C485AD5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82"/>
          <a:stretch/>
        </p:blipFill>
        <p:spPr>
          <a:xfrm>
            <a:off x="5490840" y="4760893"/>
            <a:ext cx="4104010" cy="2312037"/>
          </a:xfrm>
          <a:prstGeom prst="rect">
            <a:avLst/>
          </a:prstGeom>
        </p:spPr>
      </p:pic>
      <p:sp>
        <p:nvSpPr>
          <p:cNvPr id="10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6.1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项目投资测算</a:t>
            </a:r>
            <a:endParaRPr lang="zh-CN" altLang="en-US" i="0" kern="0" dirty="0"/>
          </a:p>
        </p:txBody>
      </p:sp>
      <p:cxnSp>
        <p:nvCxnSpPr>
          <p:cNvPr id="13" name="直接连接符 12"/>
          <p:cNvCxnSpPr/>
          <p:nvPr/>
        </p:nvCxnSpPr>
        <p:spPr bwMode="auto">
          <a:xfrm>
            <a:off x="0" y="700390"/>
            <a:ext cx="42205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32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57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3790C41-B50B-45E2-BB89-AF1CC2F07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/>
          <a:stretch/>
        </p:blipFill>
        <p:spPr>
          <a:xfrm>
            <a:off x="0" y="0"/>
            <a:ext cx="10261600" cy="756126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0" y="4572719"/>
            <a:ext cx="10261600" cy="2988544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9ABC19-8578-43E0-A7B5-DC18E9FB1B5A}"/>
              </a:ext>
            </a:extLst>
          </p:cNvPr>
          <p:cNvSpPr txBox="1"/>
          <p:nvPr/>
        </p:nvSpPr>
        <p:spPr bwMode="auto">
          <a:xfrm>
            <a:off x="639696" y="4943606"/>
            <a:ext cx="8955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贡山县是云南省西出缅甸，北上西藏、孟加拉国、印度、巴基斯坦等国最近的地区。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贡山县云南省面向南亚、东南亚国家陆路大通道中的重要组成部分。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贡山县是中国“香格里拉生态旅游区”和滇、川、藏三省区的核心区域。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贡山县是滇西黄金旅游环线和滇西经济圈的重要接点，具有承启东西、贯通南北的区位优势。</a:t>
            </a:r>
            <a:endParaRPr lang="en-US" altLang="zh-CN" sz="16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hangingPunc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从贡山出发，可西出缅甸，北进西藏，东到迪庆，南至昆明。</a:t>
            </a:r>
          </a:p>
        </p:txBody>
      </p:sp>
      <p:sp>
        <p:nvSpPr>
          <p:cNvPr id="9" name="文本占位符 2"/>
          <p:cNvSpPr txBox="1">
            <a:spLocks/>
          </p:cNvSpPr>
          <p:nvPr/>
        </p:nvSpPr>
        <p:spPr>
          <a:xfrm>
            <a:off x="1217994" y="257937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00685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2pPr>
            <a:lvl3pPr marL="80137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3pPr>
            <a:lvl4pPr marL="120269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4pPr>
            <a:lvl5pPr marL="160337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5pPr>
            <a:lvl6pPr marL="200406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74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606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75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1.1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区域概况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>
            <a:off x="0" y="697272"/>
            <a:ext cx="357244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60" y="478004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876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>
            <a:extLst>
              <a:ext uri="{FF2B5EF4-FFF2-40B4-BE49-F238E27FC236}">
                <a16:creationId xmlns:a16="http://schemas.microsoft.com/office/drawing/2014/main" id="{8719306F-94B0-4786-B16B-3D2739689AF1}"/>
              </a:ext>
            </a:extLst>
          </p:cNvPr>
          <p:cNvSpPr txBox="1"/>
          <p:nvPr/>
        </p:nvSpPr>
        <p:spPr>
          <a:xfrm>
            <a:off x="2982399" y="923859"/>
            <a:ext cx="508741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本项目拟采用客商独资的招商合作模式。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1FA0B5C0-54ED-4B7E-9DE1-FD2564FA3617}"/>
              </a:ext>
            </a:extLst>
          </p:cNvPr>
          <p:cNvSpPr txBox="1"/>
          <p:nvPr/>
        </p:nvSpPr>
        <p:spPr>
          <a:xfrm>
            <a:off x="4383046" y="364570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招商合作模式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714739E8-6EA8-4831-81CB-3F11813F78DF}"/>
              </a:ext>
            </a:extLst>
          </p:cNvPr>
          <p:cNvSpPr txBox="1"/>
          <p:nvPr/>
        </p:nvSpPr>
        <p:spPr bwMode="auto">
          <a:xfrm>
            <a:off x="1309426" y="5820438"/>
            <a:ext cx="10152067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179705" indent="-179705" algn="just" defTabSz="911225" eaLnBrk="0" hangingPunct="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本项目拟采用客商独资的方式进行招商；</a:t>
            </a:r>
            <a:endParaRPr lang="en-US" altLang="zh-CN" sz="12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indent="-179705" algn="just" defTabSz="911225" eaLnBrk="0" hangingPunct="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altLang="zh-CN" sz="12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indent="-179705" algn="just" defTabSz="911225" eaLnBrk="0" hangingPunct="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按照国家土地资源出让、买卖相关制度，客商通过土地招拍挂的方式获取土地；</a:t>
            </a:r>
            <a:endParaRPr lang="en-US" altLang="zh-CN" sz="12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indent="-179705" algn="just" defTabSz="911225" eaLnBrk="0" hangingPunct="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altLang="zh-CN" sz="12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9705" indent="-179705" algn="just" defTabSz="911225" eaLnBrk="0" hangingPunct="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依据云南省、怒江州及贡山县招商引资相关优惠政策，本项目将获得土地、税收、金融等方面的支持和服务。</a:t>
            </a:r>
            <a:endParaRPr lang="en-US" altLang="zh-CN" sz="1200" b="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276134" y="1913148"/>
            <a:ext cx="3315931" cy="3296933"/>
            <a:chOff x="2768879" y="1497785"/>
            <a:chExt cx="3315931" cy="3296933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C6E42313-E1AE-4284-9750-BAF72EAE3ED2}"/>
                </a:ext>
              </a:extLst>
            </p:cNvPr>
            <p:cNvSpPr txBox="1"/>
            <p:nvPr/>
          </p:nvSpPr>
          <p:spPr>
            <a:xfrm>
              <a:off x="3023539" y="441606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独资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C6FAFAC-D9C0-46F9-86DF-117663ADD174}"/>
                </a:ext>
              </a:extLst>
            </p:cNvPr>
            <p:cNvSpPr txBox="1"/>
            <p:nvPr/>
          </p:nvSpPr>
          <p:spPr>
            <a:xfrm>
              <a:off x="4070558" y="2814191"/>
              <a:ext cx="1041874" cy="6451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i="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客 商</a:t>
              </a:r>
            </a:p>
            <a:p>
              <a:r>
                <a:rPr lang="zh-CN" altLang="en-US" b="1" i="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独 资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768879" y="1497785"/>
              <a:ext cx="3315931" cy="3296933"/>
              <a:chOff x="2395305" y="1592746"/>
              <a:chExt cx="3769880" cy="3748281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2395305" y="1592746"/>
                <a:ext cx="1313411" cy="1313411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851774" y="1592746"/>
                <a:ext cx="1313411" cy="1313411"/>
              </a:xfrm>
              <a:prstGeom prst="roundRect">
                <a:avLst/>
              </a:prstGeom>
              <a:solidFill>
                <a:srgbClr val="32BE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2395305" y="4027616"/>
                <a:ext cx="1313411" cy="1313411"/>
              </a:xfrm>
              <a:prstGeom prst="roundRect">
                <a:avLst/>
              </a:prstGeom>
              <a:solidFill>
                <a:srgbClr val="0B5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4851774" y="3999198"/>
                <a:ext cx="1313411" cy="1313411"/>
              </a:xfrm>
              <a:prstGeom prst="roundRect">
                <a:avLst/>
              </a:prstGeom>
              <a:solidFill>
                <a:srgbClr val="2795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7"/>
              <p:cNvSpPr/>
              <p:nvPr/>
            </p:nvSpPr>
            <p:spPr>
              <a:xfrm>
                <a:off x="3706104" y="1937654"/>
                <a:ext cx="1145929" cy="564648"/>
              </a:xfrm>
              <a:custGeom>
                <a:avLst/>
                <a:gdLst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5680"/>
                  <a:gd name="connsiteY0" fmla="*/ 0 h 447967"/>
                  <a:gd name="connsiteX1" fmla="*/ 1145439 w 1145680"/>
                  <a:gd name="connsiteY1" fmla="*/ 145256 h 447967"/>
                  <a:gd name="connsiteX2" fmla="*/ 1145439 w 1145680"/>
                  <a:gd name="connsiteY2" fmla="*/ 447967 h 447967"/>
                  <a:gd name="connsiteX3" fmla="*/ 2381 w 1145680"/>
                  <a:gd name="connsiteY3" fmla="*/ 447967 h 447967"/>
                  <a:gd name="connsiteX4" fmla="*/ 0 w 1145680"/>
                  <a:gd name="connsiteY4" fmla="*/ 0 h 447967"/>
                  <a:gd name="connsiteX0" fmla="*/ 229 w 1145909"/>
                  <a:gd name="connsiteY0" fmla="*/ 0 h 564648"/>
                  <a:gd name="connsiteX1" fmla="*/ 1145668 w 1145909"/>
                  <a:gd name="connsiteY1" fmla="*/ 145256 h 564648"/>
                  <a:gd name="connsiteX2" fmla="*/ 1145668 w 1145909"/>
                  <a:gd name="connsiteY2" fmla="*/ 447967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09"/>
                  <a:gd name="connsiteY0" fmla="*/ 0 h 564648"/>
                  <a:gd name="connsiteX1" fmla="*/ 1145668 w 1145909"/>
                  <a:gd name="connsiteY1" fmla="*/ 26193 h 564648"/>
                  <a:gd name="connsiteX2" fmla="*/ 1145668 w 1145909"/>
                  <a:gd name="connsiteY2" fmla="*/ 447967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09"/>
                  <a:gd name="connsiteY0" fmla="*/ 0 h 595604"/>
                  <a:gd name="connsiteX1" fmla="*/ 1145668 w 1145909"/>
                  <a:gd name="connsiteY1" fmla="*/ 26193 h 595604"/>
                  <a:gd name="connsiteX2" fmla="*/ 1145668 w 1145909"/>
                  <a:gd name="connsiteY2" fmla="*/ 595604 h 595604"/>
                  <a:gd name="connsiteX3" fmla="*/ 229 w 1145909"/>
                  <a:gd name="connsiteY3" fmla="*/ 564648 h 595604"/>
                  <a:gd name="connsiteX4" fmla="*/ 229 w 1145909"/>
                  <a:gd name="connsiteY4" fmla="*/ 0 h 595604"/>
                  <a:gd name="connsiteX0" fmla="*/ 229 w 1145909"/>
                  <a:gd name="connsiteY0" fmla="*/ 0 h 595604"/>
                  <a:gd name="connsiteX1" fmla="*/ 1145668 w 1145909"/>
                  <a:gd name="connsiteY1" fmla="*/ 26193 h 595604"/>
                  <a:gd name="connsiteX2" fmla="*/ 1145668 w 1145909"/>
                  <a:gd name="connsiteY2" fmla="*/ 595604 h 595604"/>
                  <a:gd name="connsiteX3" fmla="*/ 229 w 1145909"/>
                  <a:gd name="connsiteY3" fmla="*/ 564648 h 595604"/>
                  <a:gd name="connsiteX4" fmla="*/ 229 w 1145909"/>
                  <a:gd name="connsiteY4" fmla="*/ 0 h 595604"/>
                  <a:gd name="connsiteX0" fmla="*/ 229 w 1145909"/>
                  <a:gd name="connsiteY0" fmla="*/ 0 h 564648"/>
                  <a:gd name="connsiteX1" fmla="*/ 1145668 w 1145909"/>
                  <a:gd name="connsiteY1" fmla="*/ 26193 h 564648"/>
                  <a:gd name="connsiteX2" fmla="*/ 1145668 w 1145909"/>
                  <a:gd name="connsiteY2" fmla="*/ 564648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29"/>
                  <a:gd name="connsiteY0" fmla="*/ 0 h 564648"/>
                  <a:gd name="connsiteX1" fmla="*/ 1145668 w 1145929"/>
                  <a:gd name="connsiteY1" fmla="*/ 26193 h 564648"/>
                  <a:gd name="connsiteX2" fmla="*/ 1145668 w 1145929"/>
                  <a:gd name="connsiteY2" fmla="*/ 564648 h 564648"/>
                  <a:gd name="connsiteX3" fmla="*/ 229 w 1145929"/>
                  <a:gd name="connsiteY3" fmla="*/ 564648 h 564648"/>
                  <a:gd name="connsiteX4" fmla="*/ 229 w 1145929"/>
                  <a:gd name="connsiteY4" fmla="*/ 0 h 564648"/>
                  <a:gd name="connsiteX0" fmla="*/ 229 w 1145929"/>
                  <a:gd name="connsiteY0" fmla="*/ 0 h 564648"/>
                  <a:gd name="connsiteX1" fmla="*/ 1145668 w 1145929"/>
                  <a:gd name="connsiteY1" fmla="*/ 26193 h 564648"/>
                  <a:gd name="connsiteX2" fmla="*/ 1145668 w 1145929"/>
                  <a:gd name="connsiteY2" fmla="*/ 564648 h 564648"/>
                  <a:gd name="connsiteX3" fmla="*/ 229 w 1145929"/>
                  <a:gd name="connsiteY3" fmla="*/ 564648 h 564648"/>
                  <a:gd name="connsiteX4" fmla="*/ 229 w 1145929"/>
                  <a:gd name="connsiteY4" fmla="*/ 0 h 56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5929" h="564648">
                    <a:moveTo>
                      <a:pt x="229" y="0"/>
                    </a:moveTo>
                    <a:cubicBezTo>
                      <a:pt x="140742" y="326231"/>
                      <a:pt x="1164699" y="226217"/>
                      <a:pt x="1145668" y="26193"/>
                    </a:cubicBezTo>
                    <a:lnTo>
                      <a:pt x="1145668" y="564648"/>
                    </a:lnTo>
                    <a:cubicBezTo>
                      <a:pt x="1159936" y="417010"/>
                      <a:pt x="266948" y="136023"/>
                      <a:pt x="229" y="564648"/>
                    </a:cubicBezTo>
                    <a:cubicBezTo>
                      <a:pt x="-565" y="415326"/>
                      <a:pt x="1023" y="149322"/>
                      <a:pt x="2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2BEBB"/>
                  </a:gs>
                  <a:gs pos="100000">
                    <a:srgbClr val="92D05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7"/>
              <p:cNvSpPr/>
              <p:nvPr/>
            </p:nvSpPr>
            <p:spPr>
              <a:xfrm rot="16200000">
                <a:off x="2508040" y="3185800"/>
                <a:ext cx="1145929" cy="564648"/>
              </a:xfrm>
              <a:custGeom>
                <a:avLst/>
                <a:gdLst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5680"/>
                  <a:gd name="connsiteY0" fmla="*/ 0 h 447967"/>
                  <a:gd name="connsiteX1" fmla="*/ 1145439 w 1145680"/>
                  <a:gd name="connsiteY1" fmla="*/ 145256 h 447967"/>
                  <a:gd name="connsiteX2" fmla="*/ 1145439 w 1145680"/>
                  <a:gd name="connsiteY2" fmla="*/ 447967 h 447967"/>
                  <a:gd name="connsiteX3" fmla="*/ 2381 w 1145680"/>
                  <a:gd name="connsiteY3" fmla="*/ 447967 h 447967"/>
                  <a:gd name="connsiteX4" fmla="*/ 0 w 1145680"/>
                  <a:gd name="connsiteY4" fmla="*/ 0 h 447967"/>
                  <a:gd name="connsiteX0" fmla="*/ 229 w 1145909"/>
                  <a:gd name="connsiteY0" fmla="*/ 0 h 564648"/>
                  <a:gd name="connsiteX1" fmla="*/ 1145668 w 1145909"/>
                  <a:gd name="connsiteY1" fmla="*/ 145256 h 564648"/>
                  <a:gd name="connsiteX2" fmla="*/ 1145668 w 1145909"/>
                  <a:gd name="connsiteY2" fmla="*/ 447967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09"/>
                  <a:gd name="connsiteY0" fmla="*/ 0 h 564648"/>
                  <a:gd name="connsiteX1" fmla="*/ 1145668 w 1145909"/>
                  <a:gd name="connsiteY1" fmla="*/ 26193 h 564648"/>
                  <a:gd name="connsiteX2" fmla="*/ 1145668 w 1145909"/>
                  <a:gd name="connsiteY2" fmla="*/ 447967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09"/>
                  <a:gd name="connsiteY0" fmla="*/ 0 h 595604"/>
                  <a:gd name="connsiteX1" fmla="*/ 1145668 w 1145909"/>
                  <a:gd name="connsiteY1" fmla="*/ 26193 h 595604"/>
                  <a:gd name="connsiteX2" fmla="*/ 1145668 w 1145909"/>
                  <a:gd name="connsiteY2" fmla="*/ 595604 h 595604"/>
                  <a:gd name="connsiteX3" fmla="*/ 229 w 1145909"/>
                  <a:gd name="connsiteY3" fmla="*/ 564648 h 595604"/>
                  <a:gd name="connsiteX4" fmla="*/ 229 w 1145909"/>
                  <a:gd name="connsiteY4" fmla="*/ 0 h 595604"/>
                  <a:gd name="connsiteX0" fmla="*/ 229 w 1145909"/>
                  <a:gd name="connsiteY0" fmla="*/ 0 h 595604"/>
                  <a:gd name="connsiteX1" fmla="*/ 1145668 w 1145909"/>
                  <a:gd name="connsiteY1" fmla="*/ 26193 h 595604"/>
                  <a:gd name="connsiteX2" fmla="*/ 1145668 w 1145909"/>
                  <a:gd name="connsiteY2" fmla="*/ 595604 h 595604"/>
                  <a:gd name="connsiteX3" fmla="*/ 229 w 1145909"/>
                  <a:gd name="connsiteY3" fmla="*/ 564648 h 595604"/>
                  <a:gd name="connsiteX4" fmla="*/ 229 w 1145909"/>
                  <a:gd name="connsiteY4" fmla="*/ 0 h 595604"/>
                  <a:gd name="connsiteX0" fmla="*/ 229 w 1145909"/>
                  <a:gd name="connsiteY0" fmla="*/ 0 h 564648"/>
                  <a:gd name="connsiteX1" fmla="*/ 1145668 w 1145909"/>
                  <a:gd name="connsiteY1" fmla="*/ 26193 h 564648"/>
                  <a:gd name="connsiteX2" fmla="*/ 1145668 w 1145909"/>
                  <a:gd name="connsiteY2" fmla="*/ 564648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29"/>
                  <a:gd name="connsiteY0" fmla="*/ 0 h 564648"/>
                  <a:gd name="connsiteX1" fmla="*/ 1145668 w 1145929"/>
                  <a:gd name="connsiteY1" fmla="*/ 26193 h 564648"/>
                  <a:gd name="connsiteX2" fmla="*/ 1145668 w 1145929"/>
                  <a:gd name="connsiteY2" fmla="*/ 564648 h 564648"/>
                  <a:gd name="connsiteX3" fmla="*/ 229 w 1145929"/>
                  <a:gd name="connsiteY3" fmla="*/ 564648 h 564648"/>
                  <a:gd name="connsiteX4" fmla="*/ 229 w 1145929"/>
                  <a:gd name="connsiteY4" fmla="*/ 0 h 564648"/>
                  <a:gd name="connsiteX0" fmla="*/ 229 w 1145929"/>
                  <a:gd name="connsiteY0" fmla="*/ 0 h 564648"/>
                  <a:gd name="connsiteX1" fmla="*/ 1145668 w 1145929"/>
                  <a:gd name="connsiteY1" fmla="*/ 26193 h 564648"/>
                  <a:gd name="connsiteX2" fmla="*/ 1145668 w 1145929"/>
                  <a:gd name="connsiteY2" fmla="*/ 564648 h 564648"/>
                  <a:gd name="connsiteX3" fmla="*/ 229 w 1145929"/>
                  <a:gd name="connsiteY3" fmla="*/ 564648 h 564648"/>
                  <a:gd name="connsiteX4" fmla="*/ 229 w 1145929"/>
                  <a:gd name="connsiteY4" fmla="*/ 0 h 56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5929" h="564648">
                    <a:moveTo>
                      <a:pt x="229" y="0"/>
                    </a:moveTo>
                    <a:cubicBezTo>
                      <a:pt x="140742" y="326231"/>
                      <a:pt x="1164699" y="226217"/>
                      <a:pt x="1145668" y="26193"/>
                    </a:cubicBezTo>
                    <a:lnTo>
                      <a:pt x="1145668" y="564648"/>
                    </a:lnTo>
                    <a:cubicBezTo>
                      <a:pt x="1159936" y="417010"/>
                      <a:pt x="266948" y="136023"/>
                      <a:pt x="229" y="564648"/>
                    </a:cubicBezTo>
                    <a:cubicBezTo>
                      <a:pt x="-565" y="415326"/>
                      <a:pt x="1023" y="149322"/>
                      <a:pt x="2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D050"/>
                  </a:gs>
                  <a:gs pos="100000">
                    <a:srgbClr val="0B5555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7"/>
              <p:cNvSpPr/>
              <p:nvPr/>
            </p:nvSpPr>
            <p:spPr>
              <a:xfrm rot="16200000">
                <a:off x="4935515" y="3185801"/>
                <a:ext cx="1145929" cy="564648"/>
              </a:xfrm>
              <a:custGeom>
                <a:avLst/>
                <a:gdLst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5680"/>
                  <a:gd name="connsiteY0" fmla="*/ 0 h 447967"/>
                  <a:gd name="connsiteX1" fmla="*/ 1145439 w 1145680"/>
                  <a:gd name="connsiteY1" fmla="*/ 145256 h 447967"/>
                  <a:gd name="connsiteX2" fmla="*/ 1145439 w 1145680"/>
                  <a:gd name="connsiteY2" fmla="*/ 447967 h 447967"/>
                  <a:gd name="connsiteX3" fmla="*/ 2381 w 1145680"/>
                  <a:gd name="connsiteY3" fmla="*/ 447967 h 447967"/>
                  <a:gd name="connsiteX4" fmla="*/ 0 w 1145680"/>
                  <a:gd name="connsiteY4" fmla="*/ 0 h 447967"/>
                  <a:gd name="connsiteX0" fmla="*/ 229 w 1145909"/>
                  <a:gd name="connsiteY0" fmla="*/ 0 h 564648"/>
                  <a:gd name="connsiteX1" fmla="*/ 1145668 w 1145909"/>
                  <a:gd name="connsiteY1" fmla="*/ 145256 h 564648"/>
                  <a:gd name="connsiteX2" fmla="*/ 1145668 w 1145909"/>
                  <a:gd name="connsiteY2" fmla="*/ 447967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09"/>
                  <a:gd name="connsiteY0" fmla="*/ 0 h 564648"/>
                  <a:gd name="connsiteX1" fmla="*/ 1145668 w 1145909"/>
                  <a:gd name="connsiteY1" fmla="*/ 26193 h 564648"/>
                  <a:gd name="connsiteX2" fmla="*/ 1145668 w 1145909"/>
                  <a:gd name="connsiteY2" fmla="*/ 447967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09"/>
                  <a:gd name="connsiteY0" fmla="*/ 0 h 595604"/>
                  <a:gd name="connsiteX1" fmla="*/ 1145668 w 1145909"/>
                  <a:gd name="connsiteY1" fmla="*/ 26193 h 595604"/>
                  <a:gd name="connsiteX2" fmla="*/ 1145668 w 1145909"/>
                  <a:gd name="connsiteY2" fmla="*/ 595604 h 595604"/>
                  <a:gd name="connsiteX3" fmla="*/ 229 w 1145909"/>
                  <a:gd name="connsiteY3" fmla="*/ 564648 h 595604"/>
                  <a:gd name="connsiteX4" fmla="*/ 229 w 1145909"/>
                  <a:gd name="connsiteY4" fmla="*/ 0 h 595604"/>
                  <a:gd name="connsiteX0" fmla="*/ 229 w 1145909"/>
                  <a:gd name="connsiteY0" fmla="*/ 0 h 595604"/>
                  <a:gd name="connsiteX1" fmla="*/ 1145668 w 1145909"/>
                  <a:gd name="connsiteY1" fmla="*/ 26193 h 595604"/>
                  <a:gd name="connsiteX2" fmla="*/ 1145668 w 1145909"/>
                  <a:gd name="connsiteY2" fmla="*/ 595604 h 595604"/>
                  <a:gd name="connsiteX3" fmla="*/ 229 w 1145909"/>
                  <a:gd name="connsiteY3" fmla="*/ 564648 h 595604"/>
                  <a:gd name="connsiteX4" fmla="*/ 229 w 1145909"/>
                  <a:gd name="connsiteY4" fmla="*/ 0 h 595604"/>
                  <a:gd name="connsiteX0" fmla="*/ 229 w 1145909"/>
                  <a:gd name="connsiteY0" fmla="*/ 0 h 564648"/>
                  <a:gd name="connsiteX1" fmla="*/ 1145668 w 1145909"/>
                  <a:gd name="connsiteY1" fmla="*/ 26193 h 564648"/>
                  <a:gd name="connsiteX2" fmla="*/ 1145668 w 1145909"/>
                  <a:gd name="connsiteY2" fmla="*/ 564648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29"/>
                  <a:gd name="connsiteY0" fmla="*/ 0 h 564648"/>
                  <a:gd name="connsiteX1" fmla="*/ 1145668 w 1145929"/>
                  <a:gd name="connsiteY1" fmla="*/ 26193 h 564648"/>
                  <a:gd name="connsiteX2" fmla="*/ 1145668 w 1145929"/>
                  <a:gd name="connsiteY2" fmla="*/ 564648 h 564648"/>
                  <a:gd name="connsiteX3" fmla="*/ 229 w 1145929"/>
                  <a:gd name="connsiteY3" fmla="*/ 564648 h 564648"/>
                  <a:gd name="connsiteX4" fmla="*/ 229 w 1145929"/>
                  <a:gd name="connsiteY4" fmla="*/ 0 h 564648"/>
                  <a:gd name="connsiteX0" fmla="*/ 229 w 1145929"/>
                  <a:gd name="connsiteY0" fmla="*/ 0 h 564648"/>
                  <a:gd name="connsiteX1" fmla="*/ 1145668 w 1145929"/>
                  <a:gd name="connsiteY1" fmla="*/ 26193 h 564648"/>
                  <a:gd name="connsiteX2" fmla="*/ 1145668 w 1145929"/>
                  <a:gd name="connsiteY2" fmla="*/ 564648 h 564648"/>
                  <a:gd name="connsiteX3" fmla="*/ 229 w 1145929"/>
                  <a:gd name="connsiteY3" fmla="*/ 564648 h 564648"/>
                  <a:gd name="connsiteX4" fmla="*/ 229 w 1145929"/>
                  <a:gd name="connsiteY4" fmla="*/ 0 h 56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5929" h="564648">
                    <a:moveTo>
                      <a:pt x="229" y="0"/>
                    </a:moveTo>
                    <a:cubicBezTo>
                      <a:pt x="140742" y="326231"/>
                      <a:pt x="1164699" y="226217"/>
                      <a:pt x="1145668" y="26193"/>
                    </a:cubicBezTo>
                    <a:lnTo>
                      <a:pt x="1145668" y="564648"/>
                    </a:lnTo>
                    <a:cubicBezTo>
                      <a:pt x="1159936" y="417010"/>
                      <a:pt x="266948" y="136023"/>
                      <a:pt x="229" y="564648"/>
                    </a:cubicBezTo>
                    <a:cubicBezTo>
                      <a:pt x="-565" y="415326"/>
                      <a:pt x="1023" y="149322"/>
                      <a:pt x="2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2BEBB"/>
                  </a:gs>
                  <a:gs pos="100000">
                    <a:srgbClr val="279592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7"/>
              <p:cNvSpPr/>
              <p:nvPr/>
            </p:nvSpPr>
            <p:spPr>
              <a:xfrm>
                <a:off x="3706104" y="4373579"/>
                <a:ext cx="1145929" cy="564648"/>
              </a:xfrm>
              <a:custGeom>
                <a:avLst/>
                <a:gdLst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058"/>
                  <a:gd name="connsiteY0" fmla="*/ 0 h 302711"/>
                  <a:gd name="connsiteX1" fmla="*/ 1143058 w 1143058"/>
                  <a:gd name="connsiteY1" fmla="*/ 0 h 302711"/>
                  <a:gd name="connsiteX2" fmla="*/ 1143058 w 1143058"/>
                  <a:gd name="connsiteY2" fmla="*/ 302711 h 302711"/>
                  <a:gd name="connsiteX3" fmla="*/ 0 w 1143058"/>
                  <a:gd name="connsiteY3" fmla="*/ 302711 h 302711"/>
                  <a:gd name="connsiteX4" fmla="*/ 0 w 1143058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3300"/>
                  <a:gd name="connsiteY0" fmla="*/ 0 h 302711"/>
                  <a:gd name="connsiteX1" fmla="*/ 1143058 w 1143300"/>
                  <a:gd name="connsiteY1" fmla="*/ 0 h 302711"/>
                  <a:gd name="connsiteX2" fmla="*/ 1143058 w 1143300"/>
                  <a:gd name="connsiteY2" fmla="*/ 302711 h 302711"/>
                  <a:gd name="connsiteX3" fmla="*/ 0 w 1143300"/>
                  <a:gd name="connsiteY3" fmla="*/ 302711 h 302711"/>
                  <a:gd name="connsiteX4" fmla="*/ 0 w 1143300"/>
                  <a:gd name="connsiteY4" fmla="*/ 0 h 302711"/>
                  <a:gd name="connsiteX0" fmla="*/ 0 w 1145680"/>
                  <a:gd name="connsiteY0" fmla="*/ 0 h 447967"/>
                  <a:gd name="connsiteX1" fmla="*/ 1145439 w 1145680"/>
                  <a:gd name="connsiteY1" fmla="*/ 145256 h 447967"/>
                  <a:gd name="connsiteX2" fmla="*/ 1145439 w 1145680"/>
                  <a:gd name="connsiteY2" fmla="*/ 447967 h 447967"/>
                  <a:gd name="connsiteX3" fmla="*/ 2381 w 1145680"/>
                  <a:gd name="connsiteY3" fmla="*/ 447967 h 447967"/>
                  <a:gd name="connsiteX4" fmla="*/ 0 w 1145680"/>
                  <a:gd name="connsiteY4" fmla="*/ 0 h 447967"/>
                  <a:gd name="connsiteX0" fmla="*/ 229 w 1145909"/>
                  <a:gd name="connsiteY0" fmla="*/ 0 h 564648"/>
                  <a:gd name="connsiteX1" fmla="*/ 1145668 w 1145909"/>
                  <a:gd name="connsiteY1" fmla="*/ 145256 h 564648"/>
                  <a:gd name="connsiteX2" fmla="*/ 1145668 w 1145909"/>
                  <a:gd name="connsiteY2" fmla="*/ 447967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09"/>
                  <a:gd name="connsiteY0" fmla="*/ 0 h 564648"/>
                  <a:gd name="connsiteX1" fmla="*/ 1145668 w 1145909"/>
                  <a:gd name="connsiteY1" fmla="*/ 26193 h 564648"/>
                  <a:gd name="connsiteX2" fmla="*/ 1145668 w 1145909"/>
                  <a:gd name="connsiteY2" fmla="*/ 447967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09"/>
                  <a:gd name="connsiteY0" fmla="*/ 0 h 595604"/>
                  <a:gd name="connsiteX1" fmla="*/ 1145668 w 1145909"/>
                  <a:gd name="connsiteY1" fmla="*/ 26193 h 595604"/>
                  <a:gd name="connsiteX2" fmla="*/ 1145668 w 1145909"/>
                  <a:gd name="connsiteY2" fmla="*/ 595604 h 595604"/>
                  <a:gd name="connsiteX3" fmla="*/ 229 w 1145909"/>
                  <a:gd name="connsiteY3" fmla="*/ 564648 h 595604"/>
                  <a:gd name="connsiteX4" fmla="*/ 229 w 1145909"/>
                  <a:gd name="connsiteY4" fmla="*/ 0 h 595604"/>
                  <a:gd name="connsiteX0" fmla="*/ 229 w 1145909"/>
                  <a:gd name="connsiteY0" fmla="*/ 0 h 595604"/>
                  <a:gd name="connsiteX1" fmla="*/ 1145668 w 1145909"/>
                  <a:gd name="connsiteY1" fmla="*/ 26193 h 595604"/>
                  <a:gd name="connsiteX2" fmla="*/ 1145668 w 1145909"/>
                  <a:gd name="connsiteY2" fmla="*/ 595604 h 595604"/>
                  <a:gd name="connsiteX3" fmla="*/ 229 w 1145909"/>
                  <a:gd name="connsiteY3" fmla="*/ 564648 h 595604"/>
                  <a:gd name="connsiteX4" fmla="*/ 229 w 1145909"/>
                  <a:gd name="connsiteY4" fmla="*/ 0 h 595604"/>
                  <a:gd name="connsiteX0" fmla="*/ 229 w 1145909"/>
                  <a:gd name="connsiteY0" fmla="*/ 0 h 564648"/>
                  <a:gd name="connsiteX1" fmla="*/ 1145668 w 1145909"/>
                  <a:gd name="connsiteY1" fmla="*/ 26193 h 564648"/>
                  <a:gd name="connsiteX2" fmla="*/ 1145668 w 1145909"/>
                  <a:gd name="connsiteY2" fmla="*/ 564648 h 564648"/>
                  <a:gd name="connsiteX3" fmla="*/ 229 w 1145909"/>
                  <a:gd name="connsiteY3" fmla="*/ 564648 h 564648"/>
                  <a:gd name="connsiteX4" fmla="*/ 229 w 1145909"/>
                  <a:gd name="connsiteY4" fmla="*/ 0 h 564648"/>
                  <a:gd name="connsiteX0" fmla="*/ 229 w 1145929"/>
                  <a:gd name="connsiteY0" fmla="*/ 0 h 564648"/>
                  <a:gd name="connsiteX1" fmla="*/ 1145668 w 1145929"/>
                  <a:gd name="connsiteY1" fmla="*/ 26193 h 564648"/>
                  <a:gd name="connsiteX2" fmla="*/ 1145668 w 1145929"/>
                  <a:gd name="connsiteY2" fmla="*/ 564648 h 564648"/>
                  <a:gd name="connsiteX3" fmla="*/ 229 w 1145929"/>
                  <a:gd name="connsiteY3" fmla="*/ 564648 h 564648"/>
                  <a:gd name="connsiteX4" fmla="*/ 229 w 1145929"/>
                  <a:gd name="connsiteY4" fmla="*/ 0 h 564648"/>
                  <a:gd name="connsiteX0" fmla="*/ 229 w 1145929"/>
                  <a:gd name="connsiteY0" fmla="*/ 0 h 564648"/>
                  <a:gd name="connsiteX1" fmla="*/ 1145668 w 1145929"/>
                  <a:gd name="connsiteY1" fmla="*/ 26193 h 564648"/>
                  <a:gd name="connsiteX2" fmla="*/ 1145668 w 1145929"/>
                  <a:gd name="connsiteY2" fmla="*/ 564648 h 564648"/>
                  <a:gd name="connsiteX3" fmla="*/ 229 w 1145929"/>
                  <a:gd name="connsiteY3" fmla="*/ 564648 h 564648"/>
                  <a:gd name="connsiteX4" fmla="*/ 229 w 1145929"/>
                  <a:gd name="connsiteY4" fmla="*/ 0 h 56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5929" h="564648">
                    <a:moveTo>
                      <a:pt x="229" y="0"/>
                    </a:moveTo>
                    <a:cubicBezTo>
                      <a:pt x="140742" y="326231"/>
                      <a:pt x="1164699" y="226217"/>
                      <a:pt x="1145668" y="26193"/>
                    </a:cubicBezTo>
                    <a:lnTo>
                      <a:pt x="1145668" y="564648"/>
                    </a:lnTo>
                    <a:cubicBezTo>
                      <a:pt x="1159936" y="417010"/>
                      <a:pt x="266948" y="136023"/>
                      <a:pt x="229" y="564648"/>
                    </a:cubicBezTo>
                    <a:cubicBezTo>
                      <a:pt x="-565" y="415326"/>
                      <a:pt x="1023" y="149322"/>
                      <a:pt x="2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279592"/>
                  </a:gs>
                  <a:gs pos="100000">
                    <a:srgbClr val="0B5555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圆角矩形 18"/>
            <p:cNvSpPr/>
            <p:nvPr/>
          </p:nvSpPr>
          <p:spPr>
            <a:xfrm>
              <a:off x="2843897" y="1583526"/>
              <a:ext cx="974101" cy="974101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5020130" y="1583526"/>
              <a:ext cx="974101" cy="974101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2843897" y="3730038"/>
              <a:ext cx="974101" cy="974101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5020130" y="3709975"/>
              <a:ext cx="974101" cy="974101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6.2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项目招商合作模式</a:t>
            </a:r>
            <a:endParaRPr lang="zh-CN" altLang="en-US" i="0" kern="0" dirty="0"/>
          </a:p>
        </p:txBody>
      </p:sp>
      <p:cxnSp>
        <p:nvCxnSpPr>
          <p:cNvPr id="32" name="直接连接符 31"/>
          <p:cNvCxnSpPr/>
          <p:nvPr/>
        </p:nvCxnSpPr>
        <p:spPr bwMode="auto">
          <a:xfrm>
            <a:off x="0" y="700390"/>
            <a:ext cx="47347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76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9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F7DDBA-9F05-41D9-AA81-7F119E4B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4" t="21921" r="909" b="8606"/>
          <a:stretch/>
        </p:blipFill>
        <p:spPr>
          <a:xfrm>
            <a:off x="0" y="0"/>
            <a:ext cx="10261600" cy="372811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CFC2F9D-4F6D-4C7F-8F86-3C38CF4A9A45}"/>
              </a:ext>
            </a:extLst>
          </p:cNvPr>
          <p:cNvSpPr txBox="1"/>
          <p:nvPr/>
        </p:nvSpPr>
        <p:spPr bwMode="auto">
          <a:xfrm>
            <a:off x="672226" y="4017144"/>
            <a:ext cx="92111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项目主要通通过向旅游者提供旅游服务、</a:t>
            </a:r>
            <a:r>
              <a:rPr lang="zh-CN" altLang="en-US" sz="1600" b="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商业街商铺出租、特色餐饮商铺出租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获得收入。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A0A1947-1422-4376-B265-907278535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7"/>
          <a:stretch/>
        </p:blipFill>
        <p:spPr>
          <a:xfrm>
            <a:off x="5361130" y="4644727"/>
            <a:ext cx="3455987" cy="23136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0EB420-33C9-4649-9C8F-8B9E561886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00"/>
          <a:stretch/>
        </p:blipFill>
        <p:spPr>
          <a:xfrm>
            <a:off x="1184666" y="4644727"/>
            <a:ext cx="4018888" cy="231368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240CE15-E058-4841-AB38-BD160886CE2A}"/>
              </a:ext>
            </a:extLst>
          </p:cNvPr>
          <p:cNvSpPr/>
          <p:nvPr/>
        </p:nvSpPr>
        <p:spPr>
          <a:xfrm flipH="1">
            <a:off x="698909" y="1980430"/>
            <a:ext cx="454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旅游服务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2C6122-2CD4-4401-9A7B-4D838606F1EC}"/>
              </a:ext>
            </a:extLst>
          </p:cNvPr>
          <p:cNvSpPr/>
          <p:nvPr/>
        </p:nvSpPr>
        <p:spPr>
          <a:xfrm>
            <a:off x="6338786" y="6465342"/>
            <a:ext cx="2422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商业街商铺出租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460BBDF-567D-4F60-958B-31AE1EEA6EF6}"/>
              </a:ext>
            </a:extLst>
          </p:cNvPr>
          <p:cNvSpPr/>
          <p:nvPr/>
        </p:nvSpPr>
        <p:spPr>
          <a:xfrm>
            <a:off x="2395595" y="6484196"/>
            <a:ext cx="19149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特色餐饮商铺出租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3" name="文本占位符 2"/>
          <p:cNvSpPr txBox="1">
            <a:spLocks/>
          </p:cNvSpPr>
          <p:nvPr/>
        </p:nvSpPr>
        <p:spPr>
          <a:xfrm>
            <a:off x="1217994" y="257937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00685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2pPr>
            <a:lvl3pPr marL="80137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3pPr>
            <a:lvl4pPr marL="120269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4pPr>
            <a:lvl5pPr marL="160337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5pPr>
            <a:lvl6pPr marL="200406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74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606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75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6.3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项目盈利模式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0" y="697272"/>
            <a:ext cx="40894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25" y="478004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1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2FA5674-9612-41B6-A86D-9AA69CF27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29"/>
          <a:stretch/>
        </p:blipFill>
        <p:spPr>
          <a:xfrm>
            <a:off x="0" y="0"/>
            <a:ext cx="10261600" cy="75612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1069034" y="1123047"/>
            <a:ext cx="4349797" cy="2376105"/>
          </a:xfrm>
          <a:prstGeom prst="rect">
            <a:avLst/>
          </a:prstGeom>
          <a:solidFill>
            <a:srgbClr val="32BEBB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E962BC8-3898-43EC-9772-5CDCC06B1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759958"/>
              </p:ext>
            </p:extLst>
          </p:nvPr>
        </p:nvGraphicFramePr>
        <p:xfrm>
          <a:off x="1008008" y="3957914"/>
          <a:ext cx="8317021" cy="2399390"/>
        </p:xfrm>
        <a:graphic>
          <a:graphicData uri="http://schemas.openxmlformats.org/drawingml/2006/table">
            <a:tbl>
              <a:tblPr/>
              <a:tblGrid>
                <a:gridCol w="1297430">
                  <a:extLst>
                    <a:ext uri="{9D8B030D-6E8A-4147-A177-3AD203B41FA5}">
                      <a16:colId xmlns:a16="http://schemas.microsoft.com/office/drawing/2014/main" val="4148850687"/>
                    </a:ext>
                  </a:extLst>
                </a:gridCol>
                <a:gridCol w="1685648">
                  <a:extLst>
                    <a:ext uri="{9D8B030D-6E8A-4147-A177-3AD203B41FA5}">
                      <a16:colId xmlns:a16="http://schemas.microsoft.com/office/drawing/2014/main" val="1241472046"/>
                    </a:ext>
                  </a:extLst>
                </a:gridCol>
                <a:gridCol w="797439">
                  <a:extLst>
                    <a:ext uri="{9D8B030D-6E8A-4147-A177-3AD203B41FA5}">
                      <a16:colId xmlns:a16="http://schemas.microsoft.com/office/drawing/2014/main" val="404576565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20816857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5925712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65480261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131909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30993673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93183299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15552639"/>
                    </a:ext>
                  </a:extLst>
                </a:gridCol>
              </a:tblGrid>
              <a:tr h="17138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收入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指标类型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建设期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9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493475"/>
                  </a:ext>
                </a:extLst>
              </a:tr>
              <a:tr h="171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旅游服务收入</a:t>
                      </a:r>
                    </a:p>
                  </a:txBody>
                  <a:tcPr marL="9020" marR="9020" marT="9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游客接待人次（万人次）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62.5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97.5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121.9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152.4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344983"/>
                  </a:ext>
                </a:extLst>
              </a:tr>
              <a:tr h="1713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游客人均消费（元）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331383"/>
                  </a:ext>
                </a:extLst>
              </a:tr>
              <a:tr h="1713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服务收入（万元）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56250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93600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146250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219420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320040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363028"/>
                  </a:ext>
                </a:extLst>
              </a:tr>
              <a:tr h="171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商业街商铺出租收入</a:t>
                      </a:r>
                    </a:p>
                  </a:txBody>
                  <a:tcPr marL="9020" marR="9020" marT="9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出租数量（间）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109956"/>
                  </a:ext>
                </a:extLst>
              </a:tr>
              <a:tr h="1713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出租价格（元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间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月）</a:t>
                      </a:r>
                    </a:p>
                  </a:txBody>
                  <a:tcPr marL="9020" marR="9020" marT="9020" marB="0" anchor="b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0504"/>
                  </a:ext>
                </a:extLst>
              </a:tr>
              <a:tr h="1713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收入总额（万元）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132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288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432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624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084036"/>
                  </a:ext>
                </a:extLst>
              </a:tr>
              <a:tr h="1713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特色餐饮商铺出租收入</a:t>
                      </a:r>
                    </a:p>
                  </a:txBody>
                  <a:tcPr marL="9020" marR="9020" marT="90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出租数量（间）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584642"/>
                  </a:ext>
                </a:extLst>
              </a:tr>
              <a:tr h="1713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出租价格（元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间</a:t>
                      </a: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月）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9960"/>
                  </a:ext>
                </a:extLst>
              </a:tr>
              <a:tr h="1713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收入总额（万元）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264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432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576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703032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总收入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20252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35552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57114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94800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147750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220920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321540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499621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营运成本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10126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17776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28557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47400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73875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110460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160770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974930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当年利润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10126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17776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28557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47400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73875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110460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160770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7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661324"/>
                  </a:ext>
                </a:extLst>
              </a:tr>
              <a:tr h="17138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累计利润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10126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27902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56459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103859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177734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288194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448964</a:t>
                      </a:r>
                    </a:p>
                  </a:txBody>
                  <a:tcPr marL="9020" marR="9020" marT="90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910752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BD045829-10F3-4A65-9CB1-AAE143F04EAF}"/>
              </a:ext>
            </a:extLst>
          </p:cNvPr>
          <p:cNvSpPr txBox="1"/>
          <p:nvPr/>
        </p:nvSpPr>
        <p:spPr bwMode="auto">
          <a:xfrm>
            <a:off x="1265881" y="1564613"/>
            <a:ext cx="38862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285750" indent="-285750" algn="just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项目主要获得旅游服务收入、商业街商铺租赁收入、特色餐饮商铺租赁收入。项目投资回收期</a:t>
            </a:r>
            <a:r>
              <a:rPr lang="en-US" altLang="zh-CN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年（含建设期</a:t>
            </a:r>
            <a:r>
              <a:rPr lang="en-US" altLang="zh-CN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0" i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年），投资回报稳健。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8C8DCA-3165-48D0-9947-5C4823564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/>
          <a:stretch/>
        </p:blipFill>
        <p:spPr>
          <a:xfrm>
            <a:off x="5561021" y="992887"/>
            <a:ext cx="3764008" cy="269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1B79638-5D04-4BBA-8C01-4E944E0055EA}"/>
              </a:ext>
            </a:extLst>
          </p:cNvPr>
          <p:cNvSpPr/>
          <p:nvPr/>
        </p:nvSpPr>
        <p:spPr bwMode="auto">
          <a:xfrm>
            <a:off x="8659192" y="3740749"/>
            <a:ext cx="665837" cy="2809453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文本占位符 2"/>
          <p:cNvSpPr txBox="1">
            <a:spLocks/>
          </p:cNvSpPr>
          <p:nvPr/>
        </p:nvSpPr>
        <p:spPr>
          <a:xfrm>
            <a:off x="1217994" y="257937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00685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2pPr>
            <a:lvl3pPr marL="80137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3pPr>
            <a:lvl4pPr marL="120269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4pPr>
            <a:lvl5pPr marL="160337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5pPr>
            <a:lvl6pPr marL="200406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74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606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75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chemeClr val="bg1"/>
                </a:solidFill>
              </a:rPr>
              <a:t>6.4 </a:t>
            </a:r>
            <a:r>
              <a:rPr lang="zh-CN" altLang="en-US" i="0" kern="0" dirty="0" smtClean="0">
                <a:solidFill>
                  <a:schemeClr val="bg1"/>
                </a:solidFill>
              </a:rPr>
              <a:t>项目效益分析</a:t>
            </a:r>
            <a:endParaRPr lang="zh-CN" altLang="en-US" i="0" kern="0" dirty="0">
              <a:solidFill>
                <a:schemeClr val="bg1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0" y="697272"/>
            <a:ext cx="40894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5" y="172883"/>
            <a:ext cx="973549" cy="4990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25" y="478004"/>
            <a:ext cx="601884" cy="21926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0" y="0"/>
            <a:ext cx="3888308" cy="7561263"/>
          </a:xfrm>
          <a:prstGeom prst="rect">
            <a:avLst/>
          </a:prstGeom>
          <a:solidFill>
            <a:schemeClr val="bg1"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" name="文本框 7"/>
          <p:cNvSpPr txBox="1"/>
          <p:nvPr/>
        </p:nvSpPr>
        <p:spPr>
          <a:xfrm>
            <a:off x="450280" y="5076775"/>
            <a:ext cx="4356063" cy="2115319"/>
          </a:xfrm>
          <a:prstGeom prst="rect">
            <a:avLst/>
          </a:prstGeom>
        </p:spPr>
        <p:txBody>
          <a:bodyPr vert="horz" wrap="square" lIns="80165" tIns="40083" rIns="80165" bIns="40083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联系单位：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怒江州商务局</a:t>
            </a:r>
          </a:p>
          <a:p>
            <a:pPr>
              <a:lnSpc>
                <a:spcPct val="150000"/>
              </a:lnSpc>
            </a:pP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  </a:t>
            </a: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 人：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杨 莹</a:t>
            </a:r>
          </a:p>
          <a:p>
            <a:pPr>
              <a:lnSpc>
                <a:spcPct val="150000"/>
              </a:lnSpc>
            </a:pP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联系电话：</a:t>
            </a:r>
            <a:r>
              <a:rPr lang="en-US" altLang="zh-CN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136 6877 2451</a:t>
            </a:r>
          </a:p>
          <a:p>
            <a:pPr>
              <a:lnSpc>
                <a:spcPct val="150000"/>
              </a:lnSpc>
            </a:pP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    </a:t>
            </a:r>
            <a:r>
              <a:rPr lang="zh-CN" altLang="en-US" sz="1400" i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真</a:t>
            </a: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0886-3631278</a:t>
            </a:r>
          </a:p>
          <a:p>
            <a:pPr>
              <a:lnSpc>
                <a:spcPct val="150000"/>
              </a:lnSpc>
            </a:pP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电子邮件：</a:t>
            </a:r>
            <a:r>
              <a:rPr lang="en-US" altLang="zh-CN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987752722@qq.com</a:t>
            </a: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 rot="5400000">
            <a:off x="417120" y="2453999"/>
            <a:ext cx="3672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279592"/>
                </a:solidFill>
                <a:effectLst/>
                <a:uLnTx/>
                <a:uFillTx/>
                <a:latin typeface="Bodoni MT Black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Welcome to Invest in Yunnan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279592"/>
              </a:solidFill>
              <a:effectLst/>
              <a:uLnTx/>
              <a:uFillTx/>
              <a:latin typeface="Bodoni MT Black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6386" name="Picture 2" descr="C:\Users\Administrator\Desktop\锢y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400560"/>
            <a:ext cx="538014" cy="42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istrator\Desktop\yj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9" y="395287"/>
            <a:ext cx="538678" cy="42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99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130800" y="1238023"/>
            <a:ext cx="435692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年怒江州完成地区生产总值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141.5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亿元，可比增长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10.9%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，比全省高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1.4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个百分点；完成固定资产投资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151.65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亿元，同比增长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25.41%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；完成社会消费品零售总额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36.53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亿元，同比增长</a:t>
            </a:r>
            <a:r>
              <a:rPr lang="en-US" altLang="zh-CN" b="0" i="0" dirty="0">
                <a:latin typeface="微软雅黑" pitchFamily="34" charset="-122"/>
                <a:ea typeface="微软雅黑" pitchFamily="34" charset="-122"/>
              </a:rPr>
              <a:t>12%</a:t>
            </a:r>
            <a:r>
              <a:rPr lang="zh-CN" altLang="en-US" b="0" i="0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30" name="文本占位符 3"/>
          <p:cNvSpPr txBox="1"/>
          <p:nvPr/>
        </p:nvSpPr>
        <p:spPr>
          <a:xfrm>
            <a:off x="1069462" y="1086300"/>
            <a:ext cx="3197242" cy="296728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2013-2017</a:t>
            </a: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年怒江州</a:t>
            </a:r>
            <a:r>
              <a:rPr lang="en-US" altLang="zh-CN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GDP</a:t>
            </a: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变化情况</a:t>
            </a:r>
          </a:p>
        </p:txBody>
      </p:sp>
      <p:sp>
        <p:nvSpPr>
          <p:cNvPr id="31" name="文本占位符 3"/>
          <p:cNvSpPr txBox="1"/>
          <p:nvPr/>
        </p:nvSpPr>
        <p:spPr>
          <a:xfrm>
            <a:off x="882329" y="3936782"/>
            <a:ext cx="3744416" cy="29672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2013-2017</a:t>
            </a: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年怒江州固定资产投资变化情况</a:t>
            </a:r>
          </a:p>
        </p:txBody>
      </p:sp>
      <p:sp>
        <p:nvSpPr>
          <p:cNvPr id="34" name="文本占位符 3"/>
          <p:cNvSpPr txBox="1"/>
          <p:nvPr/>
        </p:nvSpPr>
        <p:spPr>
          <a:xfrm>
            <a:off x="5201124" y="3912647"/>
            <a:ext cx="4250156" cy="306594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1pPr>
            <a:lvl2pPr marL="455106" indent="-54279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2pPr>
            <a:lvl3pPr marL="912995" indent="-11134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3pPr>
            <a:lvl4pPr marL="1369493" indent="-167011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4pPr>
            <a:lvl5pPr marL="1827383" indent="-224074" algn="l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5pPr>
            <a:lvl6pPr marL="2004136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6pPr>
            <a:lvl7pPr marL="2404963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7pPr>
            <a:lvl8pPr marL="2805791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8pPr>
            <a:lvl9pPr marL="3206618" algn="l" defTabSz="801654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华文细黑" pitchFamily="2" charset="-122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2013-2017</a:t>
            </a:r>
            <a:r>
              <a:rPr lang="zh-CN" altLang="en-US" sz="140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年怒江州社会消费品零售总额变化情况</a:t>
            </a:r>
          </a:p>
        </p:txBody>
      </p:sp>
      <p:graphicFrame>
        <p:nvGraphicFramePr>
          <p:cNvPr id="14" name="图表 13"/>
          <p:cNvGraphicFramePr/>
          <p:nvPr>
            <p:extLst>
              <p:ext uri="{D42A27DB-BD31-4B8C-83A1-F6EECF244321}">
                <p14:modId xmlns:p14="http://schemas.microsoft.com/office/powerpoint/2010/main" val="2285215228"/>
              </p:ext>
            </p:extLst>
          </p:nvPr>
        </p:nvGraphicFramePr>
        <p:xfrm>
          <a:off x="738189" y="1476375"/>
          <a:ext cx="4176588" cy="2291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图表 14"/>
          <p:cNvGraphicFramePr/>
          <p:nvPr>
            <p:extLst>
              <p:ext uri="{D42A27DB-BD31-4B8C-83A1-F6EECF244321}">
                <p14:modId xmlns:p14="http://schemas.microsoft.com/office/powerpoint/2010/main" val="254239472"/>
              </p:ext>
            </p:extLst>
          </p:nvPr>
        </p:nvGraphicFramePr>
        <p:xfrm>
          <a:off x="738189" y="4212679"/>
          <a:ext cx="4176588" cy="257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图表 15"/>
          <p:cNvGraphicFramePr/>
          <p:nvPr>
            <p:extLst>
              <p:ext uri="{D42A27DB-BD31-4B8C-83A1-F6EECF244321}">
                <p14:modId xmlns:p14="http://schemas.microsoft.com/office/powerpoint/2010/main" val="2535628099"/>
              </p:ext>
            </p:extLst>
          </p:nvPr>
        </p:nvGraphicFramePr>
        <p:xfrm>
          <a:off x="5346700" y="4212679"/>
          <a:ext cx="4068605" cy="257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00685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2pPr>
            <a:lvl3pPr marL="80137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3pPr>
            <a:lvl4pPr marL="120269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4pPr>
            <a:lvl5pPr marL="160337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5pPr>
            <a:lvl6pPr marL="200406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74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606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75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smtClean="0">
                <a:solidFill>
                  <a:srgbClr val="279592"/>
                </a:solidFill>
              </a:rPr>
              <a:t>1.2</a:t>
            </a:r>
            <a:r>
              <a:rPr lang="en-US" altLang="zh-CN" i="0" kern="0" smtClean="0"/>
              <a:t> </a:t>
            </a:r>
            <a:r>
              <a:rPr lang="zh-CN" altLang="en-US" i="0" kern="0" smtClean="0"/>
              <a:t>区域经济社会发展</a:t>
            </a:r>
            <a:endParaRPr lang="zh-CN" altLang="en-US" i="0" kern="0" dirty="0"/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0" y="700390"/>
            <a:ext cx="4810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5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8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F1E8A9F8-9141-43CE-AD9E-BADE2F0DB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424710"/>
              </p:ext>
            </p:extLst>
          </p:nvPr>
        </p:nvGraphicFramePr>
        <p:xfrm>
          <a:off x="579016" y="10550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EB6358B1-8E4B-4E8E-8FFE-6691314F1A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07746"/>
              </p:ext>
            </p:extLst>
          </p:nvPr>
        </p:nvGraphicFramePr>
        <p:xfrm>
          <a:off x="579016" y="4298945"/>
          <a:ext cx="4572000" cy="294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2658DD33-D5BF-4985-A802-456D9D5833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930907"/>
              </p:ext>
            </p:extLst>
          </p:nvPr>
        </p:nvGraphicFramePr>
        <p:xfrm>
          <a:off x="5274816" y="4298945"/>
          <a:ext cx="4680519" cy="308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269B2983-2EF1-4CC3-BE87-DCDC2A526247}"/>
              </a:ext>
            </a:extLst>
          </p:cNvPr>
          <p:cNvSpPr/>
          <p:nvPr/>
        </p:nvSpPr>
        <p:spPr>
          <a:xfrm>
            <a:off x="5151016" y="1476375"/>
            <a:ext cx="4443834" cy="2264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年，贡山县地区生产总值预计完成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12.3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亿元，同比增长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；规模以上固定资产投资预计完成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10.75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亿元，同比增长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；地方公共财政预算收入完成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7525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万元，同比下降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；社会消费品零售总额预计完成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3.06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亿元，同比增长</a:t>
            </a:r>
            <a:r>
              <a:rPr lang="en-US" altLang="zh-CN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12%</a:t>
            </a:r>
            <a:r>
              <a:rPr lang="zh-CN" altLang="en-US" sz="16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，地区经济平稳发展。</a:t>
            </a:r>
          </a:p>
        </p:txBody>
      </p:sp>
      <p:sp>
        <p:nvSpPr>
          <p:cNvPr id="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00685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2pPr>
            <a:lvl3pPr marL="80137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3pPr>
            <a:lvl4pPr marL="120269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4pPr>
            <a:lvl5pPr marL="1603375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anose="02010600040101010101" pitchFamily="2" charset="-122"/>
              </a:defRPr>
            </a:lvl5pPr>
            <a:lvl6pPr marL="200406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74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6065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75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smtClean="0">
                <a:solidFill>
                  <a:srgbClr val="279592"/>
                </a:solidFill>
              </a:rPr>
              <a:t>1.2</a:t>
            </a:r>
            <a:r>
              <a:rPr lang="en-US" altLang="zh-CN" i="0" kern="0" smtClean="0"/>
              <a:t> </a:t>
            </a:r>
            <a:r>
              <a:rPr lang="zh-CN" altLang="en-US" i="0" kern="0" smtClean="0"/>
              <a:t>区域经济社会发展</a:t>
            </a:r>
            <a:endParaRPr lang="zh-CN" altLang="en-US" i="0" kern="0" dirty="0"/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0" y="700390"/>
            <a:ext cx="48109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58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5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579686" y="823365"/>
            <a:ext cx="8223522" cy="1015663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180000" indent="-180000" algn="just" hangingPunct="0">
              <a:lnSpc>
                <a:spcPct val="150000"/>
              </a:lnSpc>
            </a:pP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关于开展特色小镇培育工作的通知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marL="180000" indent="-180000" algn="just" hangingPunct="0">
              <a:lnSpc>
                <a:spcPct val="150000"/>
              </a:lnSpc>
            </a:pP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通知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提出：到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年，培育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个左右各具特色、富有活力的休闲旅游、商贸物流、现代制造、科技教育、传统文化、美丽宜居等特色小镇，引领带动全国小城镇建设。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677860" y="5514697"/>
            <a:ext cx="7765307" cy="1292662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云南省人民政府关于加快特色小镇发展的意见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algn="just" hangingPunct="0">
              <a:lnSpc>
                <a:spcPct val="150000"/>
              </a:lnSpc>
            </a:pP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意见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提出：鼓励州、市、县、区结合本地实际积极培育发展特色小镇，力争通过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年的努力，到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年，全省建成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个左右全国一流的特色小镇，建成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个左右全省一流的特色小镇，力争全省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个世居少数民族各建成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个以上特色小镇。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677861" y="4008016"/>
            <a:ext cx="6181131" cy="1015663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云南省人民政府关于加快推进旅游转型升级的若干意见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algn="just" hangingPunct="0">
              <a:lnSpc>
                <a:spcPct val="150000"/>
              </a:lnSpc>
            </a:pP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意见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提出：重点打造一批主题鲜明、交通便利、服务配套、环境优美、吸引力强、受广大旅游者欢迎的品牌旅游目的地。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7D42E67-EA34-4B89-A921-A6C9D80EC7AB}"/>
              </a:ext>
            </a:extLst>
          </p:cNvPr>
          <p:cNvSpPr txBox="1"/>
          <p:nvPr/>
        </p:nvSpPr>
        <p:spPr bwMode="auto">
          <a:xfrm>
            <a:off x="615538" y="2339975"/>
            <a:ext cx="6243454" cy="1292662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180000" indent="-180000" algn="just" hangingPunct="0">
              <a:lnSpc>
                <a:spcPct val="150000"/>
              </a:lnSpc>
            </a:pP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关于加快美丽特色小（城）镇建设的指导意见</a:t>
            </a:r>
            <a:r>
              <a:rPr lang="en-US" altLang="zh-CN" sz="1600" i="0" dirty="0">
                <a:solidFill>
                  <a:srgbClr val="279592"/>
                </a:solidFill>
                <a:latin typeface="微软雅黑" pitchFamily="34" charset="-122"/>
                <a:ea typeface="微软雅黑" pitchFamily="34" charset="-122"/>
              </a:rPr>
              <a:t>》</a:t>
            </a:r>
          </a:p>
          <a:p>
            <a:pPr marL="180000" indent="-180000" algn="just" hangingPunct="0">
              <a:lnSpc>
                <a:spcPct val="150000"/>
              </a:lnSpc>
            </a:pP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意见</a:t>
            </a:r>
            <a:r>
              <a:rPr lang="en-US" altLang="zh-CN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出：要立足资源禀赋、区位环境、历史文化、产业集聚等特色，加快发展特色优势主导产业，延伸产业链、提升价值链，促进产业跨界融合发展，在差异定位和领域细分中构建小镇大产业，扩大就业，集聚人口，实现特色产业立镇、强镇、富镇。</a:t>
            </a:r>
          </a:p>
        </p:txBody>
      </p:sp>
      <p:sp>
        <p:nvSpPr>
          <p:cNvPr id="4" name="六边形 3"/>
          <p:cNvSpPr/>
          <p:nvPr/>
        </p:nvSpPr>
        <p:spPr bwMode="auto">
          <a:xfrm>
            <a:off x="7158705" y="3910734"/>
            <a:ext cx="1944216" cy="1676048"/>
          </a:xfrm>
          <a:prstGeom prst="hexagon">
            <a:avLst/>
          </a:prstGeom>
          <a:blipFill dpi="0" rotWithShape="1">
            <a:blip r:embed="rId2"/>
            <a:srcRect/>
            <a:stretch>
              <a:fillRect l="-38000" r="-59000"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六边形 12"/>
          <p:cNvSpPr/>
          <p:nvPr/>
        </p:nvSpPr>
        <p:spPr bwMode="auto">
          <a:xfrm>
            <a:off x="7126085" y="2146982"/>
            <a:ext cx="1944216" cy="1676048"/>
          </a:xfrm>
          <a:prstGeom prst="hexagon">
            <a:avLst/>
          </a:prstGeom>
          <a:blipFill>
            <a:blip r:embed="rId3"/>
            <a:stretch>
              <a:fillRect l="-13000" r="-19000"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六边形 14"/>
          <p:cNvSpPr/>
          <p:nvPr/>
        </p:nvSpPr>
        <p:spPr bwMode="auto">
          <a:xfrm>
            <a:off x="8731200" y="1237445"/>
            <a:ext cx="1525204" cy="1676048"/>
          </a:xfrm>
          <a:custGeom>
            <a:avLst/>
            <a:gdLst>
              <a:gd name="connsiteX0" fmla="*/ 0 w 1944216"/>
              <a:gd name="connsiteY0" fmla="*/ 838024 h 1676048"/>
              <a:gd name="connsiteX1" fmla="*/ 419012 w 1944216"/>
              <a:gd name="connsiteY1" fmla="*/ 0 h 1676048"/>
              <a:gd name="connsiteX2" fmla="*/ 1525204 w 1944216"/>
              <a:gd name="connsiteY2" fmla="*/ 0 h 1676048"/>
              <a:gd name="connsiteX3" fmla="*/ 1944216 w 1944216"/>
              <a:gd name="connsiteY3" fmla="*/ 838024 h 1676048"/>
              <a:gd name="connsiteX4" fmla="*/ 1525204 w 1944216"/>
              <a:gd name="connsiteY4" fmla="*/ 1676048 h 1676048"/>
              <a:gd name="connsiteX5" fmla="*/ 419012 w 1944216"/>
              <a:gd name="connsiteY5" fmla="*/ 1676048 h 1676048"/>
              <a:gd name="connsiteX6" fmla="*/ 0 w 1944216"/>
              <a:gd name="connsiteY6" fmla="*/ 838024 h 1676048"/>
              <a:gd name="connsiteX0" fmla="*/ 0 w 1525204"/>
              <a:gd name="connsiteY0" fmla="*/ 838024 h 1676048"/>
              <a:gd name="connsiteX1" fmla="*/ 419012 w 1525204"/>
              <a:gd name="connsiteY1" fmla="*/ 0 h 1676048"/>
              <a:gd name="connsiteX2" fmla="*/ 1525204 w 1525204"/>
              <a:gd name="connsiteY2" fmla="*/ 0 h 1676048"/>
              <a:gd name="connsiteX3" fmla="*/ 1525204 w 1525204"/>
              <a:gd name="connsiteY3" fmla="*/ 1676048 h 1676048"/>
              <a:gd name="connsiteX4" fmla="*/ 419012 w 1525204"/>
              <a:gd name="connsiteY4" fmla="*/ 1676048 h 1676048"/>
              <a:gd name="connsiteX5" fmla="*/ 0 w 1525204"/>
              <a:gd name="connsiteY5" fmla="*/ 838024 h 167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5204" h="1676048">
                <a:moveTo>
                  <a:pt x="0" y="838024"/>
                </a:moveTo>
                <a:lnTo>
                  <a:pt x="419012" y="0"/>
                </a:lnTo>
                <a:lnTo>
                  <a:pt x="1525204" y="0"/>
                </a:lnTo>
                <a:lnTo>
                  <a:pt x="1525204" y="1676048"/>
                </a:lnTo>
                <a:lnTo>
                  <a:pt x="419012" y="1676048"/>
                </a:lnTo>
                <a:lnTo>
                  <a:pt x="0" y="838024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3000" r="-19000"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六边形 15"/>
          <p:cNvSpPr/>
          <p:nvPr/>
        </p:nvSpPr>
        <p:spPr bwMode="auto">
          <a:xfrm>
            <a:off x="8731200" y="4874595"/>
            <a:ext cx="1525204" cy="1676048"/>
          </a:xfrm>
          <a:custGeom>
            <a:avLst/>
            <a:gdLst>
              <a:gd name="connsiteX0" fmla="*/ 0 w 1944216"/>
              <a:gd name="connsiteY0" fmla="*/ 838024 h 1676048"/>
              <a:gd name="connsiteX1" fmla="*/ 419012 w 1944216"/>
              <a:gd name="connsiteY1" fmla="*/ 0 h 1676048"/>
              <a:gd name="connsiteX2" fmla="*/ 1525204 w 1944216"/>
              <a:gd name="connsiteY2" fmla="*/ 0 h 1676048"/>
              <a:gd name="connsiteX3" fmla="*/ 1944216 w 1944216"/>
              <a:gd name="connsiteY3" fmla="*/ 838024 h 1676048"/>
              <a:gd name="connsiteX4" fmla="*/ 1525204 w 1944216"/>
              <a:gd name="connsiteY4" fmla="*/ 1676048 h 1676048"/>
              <a:gd name="connsiteX5" fmla="*/ 419012 w 1944216"/>
              <a:gd name="connsiteY5" fmla="*/ 1676048 h 1676048"/>
              <a:gd name="connsiteX6" fmla="*/ 0 w 1944216"/>
              <a:gd name="connsiteY6" fmla="*/ 838024 h 1676048"/>
              <a:gd name="connsiteX0" fmla="*/ 0 w 1525204"/>
              <a:gd name="connsiteY0" fmla="*/ 838024 h 1676048"/>
              <a:gd name="connsiteX1" fmla="*/ 419012 w 1525204"/>
              <a:gd name="connsiteY1" fmla="*/ 0 h 1676048"/>
              <a:gd name="connsiteX2" fmla="*/ 1525204 w 1525204"/>
              <a:gd name="connsiteY2" fmla="*/ 0 h 1676048"/>
              <a:gd name="connsiteX3" fmla="*/ 1525204 w 1525204"/>
              <a:gd name="connsiteY3" fmla="*/ 1676048 h 1676048"/>
              <a:gd name="connsiteX4" fmla="*/ 419012 w 1525204"/>
              <a:gd name="connsiteY4" fmla="*/ 1676048 h 1676048"/>
              <a:gd name="connsiteX5" fmla="*/ 0 w 1525204"/>
              <a:gd name="connsiteY5" fmla="*/ 838024 h 167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5204" h="1676048">
                <a:moveTo>
                  <a:pt x="0" y="838024"/>
                </a:moveTo>
                <a:lnTo>
                  <a:pt x="419012" y="0"/>
                </a:lnTo>
                <a:lnTo>
                  <a:pt x="1525204" y="0"/>
                </a:lnTo>
                <a:lnTo>
                  <a:pt x="1525204" y="1676048"/>
                </a:lnTo>
                <a:lnTo>
                  <a:pt x="419012" y="1676048"/>
                </a:lnTo>
                <a:lnTo>
                  <a:pt x="0" y="838024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r="-91000" b="-7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1.3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项目政策环境</a:t>
            </a:r>
            <a:endParaRPr lang="zh-CN" altLang="en-US" i="0" kern="0" dirty="0"/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0" y="700390"/>
            <a:ext cx="42925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0" y="488471"/>
            <a:ext cx="601884" cy="2192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3863328" y="3843309"/>
            <a:ext cx="1700527" cy="2927745"/>
            <a:chOff x="2082059" y="3844831"/>
            <a:chExt cx="1852203" cy="3190034"/>
          </a:xfrm>
        </p:grpSpPr>
        <p:grpSp>
          <p:nvGrpSpPr>
            <p:cNvPr id="52" name="组合 51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56" name="任意多边形 55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54" name="任意多边形 53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32BEBB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713591" y="4938524"/>
            <a:ext cx="1700527" cy="2927745"/>
            <a:chOff x="2082059" y="3844831"/>
            <a:chExt cx="1852203" cy="3190034"/>
          </a:xfrm>
        </p:grpSpPr>
        <p:grpSp>
          <p:nvGrpSpPr>
            <p:cNvPr id="76" name="组合 75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80" name="任意多边形 79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78" name="任意多边形 77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279592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0" name="矩形 9"/>
          <p:cNvSpPr/>
          <p:nvPr/>
        </p:nvSpPr>
        <p:spPr>
          <a:xfrm>
            <a:off x="738188" y="6866493"/>
            <a:ext cx="6048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0" i="0" dirty="0">
                <a:latin typeface="微软雅黑" pitchFamily="34" charset="-122"/>
                <a:ea typeface="微软雅黑" pitchFamily="34" charset="-122"/>
              </a:rPr>
              <a:t>具体参见：</a:t>
            </a:r>
            <a:r>
              <a:rPr lang="en-US" altLang="zh-CN" sz="1200" b="0" i="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200" b="0" i="0" dirty="0">
                <a:latin typeface="微软雅黑" pitchFamily="34" charset="-122"/>
                <a:ea typeface="微软雅黑" pitchFamily="34" charset="-122"/>
              </a:rPr>
              <a:t>怒江傈僳族自治州外来投资促进办法</a:t>
            </a:r>
            <a:r>
              <a:rPr lang="en-US" altLang="zh-CN" sz="1200" b="0" i="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200" b="0" i="0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11" name="文本占位符 4"/>
          <p:cNvSpPr txBox="1"/>
          <p:nvPr/>
        </p:nvSpPr>
        <p:spPr bwMode="auto">
          <a:xfrm>
            <a:off x="822267" y="3111610"/>
            <a:ext cx="3168476" cy="1296144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财政扶持：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凡在州内登记注册的外来投资企业，根据企业对地方经济的贡献，企业可向州、县人民政府申请财政专项扶持资金。</a:t>
            </a:r>
          </a:p>
          <a:p>
            <a:pPr marL="142875" indent="-179705" algn="just" eaLnBrk="0">
              <a:lnSpc>
                <a:spcPct val="150000"/>
              </a:lnSpc>
              <a:buClr>
                <a:srgbClr val="2C6B7E"/>
              </a:buClr>
              <a:buSzPct val="40000"/>
              <a:buFont typeface="Wingdings" panose="05000000000000000000" pitchFamily="2" charset="2"/>
              <a:buChar char="l"/>
            </a:pPr>
            <a:endParaRPr lang="zh-CN" altLang="en-US" sz="1200" b="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占位符 4"/>
          <p:cNvSpPr txBox="1"/>
          <p:nvPr/>
        </p:nvSpPr>
        <p:spPr bwMode="auto">
          <a:xfrm>
            <a:off x="941708" y="972391"/>
            <a:ext cx="3183532" cy="1296146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市场准入：</a:t>
            </a:r>
            <a:r>
              <a:rPr lang="zh-CN" altLang="en-US" sz="1400" b="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放宽市场准入，放开投资方式，放开经营范围。鼓励文化产业发展投资项目；鼓励农、林、畜业产业化开发和农林产品加工项目等。</a:t>
            </a:r>
            <a:endParaRPr lang="en-US" altLang="zh-CN" sz="1200" b="0" i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占位符 4"/>
          <p:cNvSpPr txBox="1"/>
          <p:nvPr/>
        </p:nvSpPr>
        <p:spPr bwMode="auto">
          <a:xfrm>
            <a:off x="5820806" y="1764407"/>
            <a:ext cx="3774043" cy="1656184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土地使用：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优先保障工业园区标准厂房建设用地。建立外来投资项目土地审批“绿色通道“；对科技含量高、经济效益好、资源消耗低、环境污染小的外来投资项目，优先保障用地。</a:t>
            </a:r>
          </a:p>
          <a:p>
            <a:endParaRPr lang="zh-CN" altLang="en-US" sz="1200" dirty="0"/>
          </a:p>
        </p:txBody>
      </p:sp>
      <p:sp>
        <p:nvSpPr>
          <p:cNvPr id="29" name="文本占位符 4"/>
          <p:cNvSpPr txBox="1"/>
          <p:nvPr/>
        </p:nvSpPr>
        <p:spPr bwMode="auto">
          <a:xfrm>
            <a:off x="822267" y="5022274"/>
            <a:ext cx="3240484" cy="1744660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>
                <a:solidFill>
                  <a:srgbClr val="2795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税收优惠：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全州各级税务机关应根据税收法律、法规的规定，认真贯彻落实税收优惠政策，现行国家、省出台的相关投资优惠政策要逐一落实到位。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645374" y="290779"/>
            <a:ext cx="1700527" cy="2927745"/>
            <a:chOff x="2082059" y="3844831"/>
            <a:chExt cx="1852203" cy="3190034"/>
          </a:xfrm>
        </p:grpSpPr>
        <p:grpSp>
          <p:nvGrpSpPr>
            <p:cNvPr id="31" name="组合 30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35" name="任意多边形 34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33" name="任意多边形 32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BCE6DB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3863328" y="1561631"/>
            <a:ext cx="1700527" cy="2927745"/>
            <a:chOff x="2082059" y="3844831"/>
            <a:chExt cx="1852203" cy="3190034"/>
          </a:xfrm>
        </p:grpSpPr>
        <p:grpSp>
          <p:nvGrpSpPr>
            <p:cNvPr id="38" name="组合 37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42" name="任意多边形 41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40" name="任意多边形 39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00B0F0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4713591" y="2672565"/>
            <a:ext cx="1700527" cy="2927745"/>
            <a:chOff x="2082059" y="3844831"/>
            <a:chExt cx="1852203" cy="3190034"/>
          </a:xfrm>
        </p:grpSpPr>
        <p:grpSp>
          <p:nvGrpSpPr>
            <p:cNvPr id="45" name="组合 44"/>
            <p:cNvGrpSpPr/>
            <p:nvPr/>
          </p:nvGrpSpPr>
          <p:grpSpPr>
            <a:xfrm>
              <a:off x="2082059" y="3844831"/>
              <a:ext cx="1852203" cy="3190034"/>
              <a:chOff x="2689225" y="814470"/>
              <a:chExt cx="2591963" cy="4464121"/>
            </a:xfrm>
          </p:grpSpPr>
          <p:sp>
            <p:nvSpPr>
              <p:cNvPr id="49" name="任意多边形 48"/>
              <p:cNvSpPr/>
              <p:nvPr/>
            </p:nvSpPr>
            <p:spPr>
              <a:xfrm rot="2700000">
                <a:off x="2013033" y="2010436"/>
                <a:ext cx="4464121" cy="2072189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2220839" y="4115429"/>
              <a:ext cx="1431499" cy="2455353"/>
              <a:chOff x="2689225" y="825137"/>
              <a:chExt cx="2602631" cy="4464121"/>
            </a:xfrm>
          </p:grpSpPr>
          <p:sp>
            <p:nvSpPr>
              <p:cNvPr id="47" name="任意多边形 46"/>
              <p:cNvSpPr/>
              <p:nvPr/>
            </p:nvSpPr>
            <p:spPr>
              <a:xfrm rot="2700000">
                <a:off x="2023698" y="2021101"/>
                <a:ext cx="4464121" cy="2072194"/>
              </a:xfrm>
              <a:custGeom>
                <a:avLst/>
                <a:gdLst>
                  <a:gd name="connsiteX0" fmla="*/ 776171 w 2969868"/>
                  <a:gd name="connsiteY0" fmla="*/ 0 h 1494000"/>
                  <a:gd name="connsiteX1" fmla="*/ 2233868 w 2969868"/>
                  <a:gd name="connsiteY1" fmla="*/ 0 h 1494000"/>
                  <a:gd name="connsiteX2" fmla="*/ 2233867 w 2969868"/>
                  <a:gd name="connsiteY2" fmla="*/ 1494000 h 1494000"/>
                  <a:gd name="connsiteX3" fmla="*/ 0 w 2969868"/>
                  <a:gd name="connsiteY3" fmla="*/ 1494000 h 1494000"/>
                  <a:gd name="connsiteX4" fmla="*/ 0 w 2969868"/>
                  <a:gd name="connsiteY4" fmla="*/ 1461258 h 1494000"/>
                  <a:gd name="connsiteX5" fmla="*/ 776172 w 2969868"/>
                  <a:gd name="connsiteY5" fmla="*/ 1461258 h 14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9868" h="1494000">
                    <a:moveTo>
                      <a:pt x="776171" y="0"/>
                    </a:moveTo>
                    <a:lnTo>
                      <a:pt x="2233868" y="0"/>
                    </a:lnTo>
                    <a:cubicBezTo>
                      <a:pt x="3232538" y="23721"/>
                      <a:pt x="3197712" y="1487845"/>
                      <a:pt x="2233867" y="1494000"/>
                    </a:cubicBezTo>
                    <a:lnTo>
                      <a:pt x="0" y="1494000"/>
                    </a:lnTo>
                    <a:lnTo>
                      <a:pt x="0" y="1461258"/>
                    </a:lnTo>
                    <a:lnTo>
                      <a:pt x="776172" y="1461258"/>
                    </a:lnTo>
                    <a:close/>
                  </a:path>
                </a:pathLst>
              </a:custGeom>
              <a:gradFill>
                <a:gsLst>
                  <a:gs pos="67000">
                    <a:schemeClr val="bg1">
                      <a:lumMod val="65000"/>
                      <a:alpha val="29000"/>
                    </a:schemeClr>
                  </a:gs>
                  <a:gs pos="0">
                    <a:schemeClr val="tx1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2689225" y="1488621"/>
                <a:ext cx="1791608" cy="1791608"/>
              </a:xfrm>
              <a:prstGeom prst="ellipse">
                <a:avLst/>
              </a:prstGeom>
              <a:solidFill>
                <a:srgbClr val="92D050"/>
              </a:solidFill>
              <a:ln w="2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622300" dist="215900" dir="2700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 bwMode="auto">
          <a:xfrm>
            <a:off x="4758149" y="1166845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等腰三角形 61"/>
          <p:cNvSpPr/>
          <p:nvPr/>
        </p:nvSpPr>
        <p:spPr bwMode="auto">
          <a:xfrm rot="16200000">
            <a:off x="4339327" y="1144827"/>
            <a:ext cx="366074" cy="315581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3" name="等腰三角形 62"/>
          <p:cNvSpPr/>
          <p:nvPr/>
        </p:nvSpPr>
        <p:spPr bwMode="auto">
          <a:xfrm rot="5400000" flipH="1">
            <a:off x="5005510" y="2428936"/>
            <a:ext cx="366074" cy="315581"/>
          </a:xfrm>
          <a:prstGeom prst="triangl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4" name="等腰三角形 63"/>
          <p:cNvSpPr/>
          <p:nvPr/>
        </p:nvSpPr>
        <p:spPr bwMode="auto">
          <a:xfrm rot="16200000">
            <a:off x="4372764" y="3550245"/>
            <a:ext cx="366074" cy="315581"/>
          </a:xfrm>
          <a:prstGeom prst="triangl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5" name="等腰三角形 64"/>
          <p:cNvSpPr/>
          <p:nvPr/>
        </p:nvSpPr>
        <p:spPr bwMode="auto">
          <a:xfrm rot="5400000" flipH="1">
            <a:off x="5005510" y="4740091"/>
            <a:ext cx="366074" cy="315581"/>
          </a:xfrm>
          <a:prstGeom prst="triangle">
            <a:avLst/>
          </a:prstGeom>
          <a:solidFill>
            <a:srgbClr val="3EA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6" name="等腰三角形 65"/>
          <p:cNvSpPr/>
          <p:nvPr/>
        </p:nvSpPr>
        <p:spPr bwMode="auto">
          <a:xfrm rot="16200000">
            <a:off x="4396376" y="5835299"/>
            <a:ext cx="366074" cy="315581"/>
          </a:xfrm>
          <a:prstGeom prst="triangle">
            <a:avLst/>
          </a:prstGeom>
          <a:solidFill>
            <a:srgbClr val="2E7C7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2" name="TextBox 81"/>
          <p:cNvSpPr txBox="1"/>
          <p:nvPr/>
        </p:nvSpPr>
        <p:spPr bwMode="auto">
          <a:xfrm>
            <a:off x="3925238" y="2385463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TextBox 82"/>
          <p:cNvSpPr txBox="1"/>
          <p:nvPr/>
        </p:nvSpPr>
        <p:spPr bwMode="auto">
          <a:xfrm>
            <a:off x="4758149" y="3517537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TextBox 83"/>
          <p:cNvSpPr txBox="1"/>
          <p:nvPr/>
        </p:nvSpPr>
        <p:spPr bwMode="auto">
          <a:xfrm>
            <a:off x="3933177" y="4652942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TextBox 84"/>
          <p:cNvSpPr txBox="1"/>
          <p:nvPr/>
        </p:nvSpPr>
        <p:spPr bwMode="auto">
          <a:xfrm>
            <a:off x="4775501" y="5811334"/>
            <a:ext cx="1035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t">
            <a:spAutoFit/>
          </a:bodyPr>
          <a:lstStyle/>
          <a:p>
            <a:pPr marL="0" indent="0" algn="ctr" hangingPunct="0"/>
            <a:r>
              <a:rPr lang="en-US" altLang="zh-CN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i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文本占位符 4"/>
          <p:cNvSpPr txBox="1"/>
          <p:nvPr/>
        </p:nvSpPr>
        <p:spPr bwMode="auto">
          <a:xfrm>
            <a:off x="5908747" y="4548466"/>
            <a:ext cx="3686101" cy="748345"/>
          </a:xfrm>
          <a:prstGeom prst="rect">
            <a:avLst/>
          </a:prstGeom>
          <a:noFill/>
          <a:ln w="3175">
            <a:noFill/>
            <a:miter lim="800000"/>
          </a:ln>
        </p:spPr>
        <p:txBody>
          <a:bodyPr anchor="ctr"/>
          <a:lstStyle/>
          <a:p>
            <a:pPr marL="142875" indent="-179705" algn="just" eaLnBrk="0">
              <a:lnSpc>
                <a:spcPct val="150000"/>
              </a:lnSpc>
              <a:buClr>
                <a:schemeClr val="tx1"/>
              </a:buClr>
              <a:buSzPct val="40000"/>
              <a:buFont typeface="Wingdings" panose="05000000000000000000" pitchFamily="2" charset="2"/>
              <a:buChar char="l"/>
            </a:pPr>
            <a:r>
              <a:rPr lang="zh-CN" altLang="en-US" i="0" dirty="0">
                <a:solidFill>
                  <a:srgbClr val="32BEB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投资服务政策：</a:t>
            </a:r>
            <a:r>
              <a:rPr lang="zh-CN" altLang="en-US" sz="14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强化审批服务，凡引进的投资项目，除法律法规明确规定由省级有关部门审批的除外，均在州内完成核准、备案。建立行政公示制和时限；建立完善的“一站式”审批服务；施行项目推进督查制度。</a:t>
            </a:r>
          </a:p>
        </p:txBody>
      </p:sp>
      <p:sp>
        <p:nvSpPr>
          <p:cNvPr id="61" name="文本占位符 2"/>
          <p:cNvSpPr txBox="1">
            <a:spLocks/>
          </p:cNvSpPr>
          <p:nvPr/>
        </p:nvSpPr>
        <p:spPr>
          <a:xfrm>
            <a:off x="1314376" y="251253"/>
            <a:ext cx="6840760" cy="468000"/>
          </a:xfrm>
          <a:prstGeom prst="rect">
            <a:avLst/>
          </a:prstGeom>
        </p:spPr>
        <p:txBody>
          <a:bodyPr lIns="80165" tIns="40083" rIns="80165" bIns="40083" anchor="ctr"/>
          <a:lstStyle>
            <a:lvl1pPr marL="0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00827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2pPr>
            <a:lvl3pPr marL="801654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3pPr>
            <a:lvl4pPr marL="1202482" indent="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4pPr>
            <a:lvl5pPr marL="160330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tx1"/>
                </a:solidFill>
                <a:latin typeface="+mn-lt"/>
                <a:ea typeface="华文细黑" pitchFamily="2" charset="-122"/>
              </a:defRPr>
            </a:lvl5pPr>
            <a:lvl6pPr marL="2004136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6pPr>
            <a:lvl7pPr marL="2404963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7pPr>
            <a:lvl8pPr marL="2805791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8pPr>
            <a:lvl9pPr marL="3206618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 b="1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i="0" kern="0" dirty="0" smtClean="0">
                <a:solidFill>
                  <a:srgbClr val="279592"/>
                </a:solidFill>
              </a:rPr>
              <a:t>1.4</a:t>
            </a:r>
            <a:r>
              <a:rPr lang="en-US" altLang="zh-CN" i="0" kern="0" dirty="0" smtClean="0"/>
              <a:t> </a:t>
            </a:r>
            <a:r>
              <a:rPr lang="zh-CN" altLang="en-US" i="0" kern="0" dirty="0" smtClean="0"/>
              <a:t>区域招商引资优惠政策</a:t>
            </a:r>
            <a:endParaRPr lang="zh-CN" altLang="en-US" i="0" kern="0" dirty="0"/>
          </a:p>
        </p:txBody>
      </p:sp>
      <p:cxnSp>
        <p:nvCxnSpPr>
          <p:cNvPr id="67" name="直接连接符 66"/>
          <p:cNvCxnSpPr/>
          <p:nvPr/>
        </p:nvCxnSpPr>
        <p:spPr bwMode="auto">
          <a:xfrm>
            <a:off x="0" y="700390"/>
            <a:ext cx="53463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7959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8" name="图片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84" y="488471"/>
            <a:ext cx="601884" cy="2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89441"/>
      </p:ext>
    </p:extLst>
  </p:cSld>
  <p:clrMapOvr>
    <a:masterClrMapping/>
  </p:clrMapOvr>
</p:sld>
</file>

<file path=ppt/theme/theme1.xml><?xml version="1.0" encoding="utf-8"?>
<a:theme xmlns:a="http://schemas.openxmlformats.org/drawingml/2006/main" name="nordridesign.com">
  <a:themeElements>
    <a:clrScheme name="NordriDesign_免费商务模板系列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rdriDesign_免费商务模板系列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t"/>
      <a:lstStyle>
        <a:defPPr marL="0" indent="0" hangingPunct="0">
          <a:defRPr sz="1400" b="0" i="0" dirty="0" smtClean="0">
            <a:latin typeface="仿宋_GB2312" pitchFamily="49" charset="-122"/>
            <a:ea typeface="仿宋_GB2312" pitchFamily="49" charset="-122"/>
          </a:defRPr>
        </a:defPPr>
      </a:lstStyle>
    </a:tx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94001</TotalTime>
  <Words>5839</Words>
  <Application>Microsoft Office PowerPoint</Application>
  <PresentationFormat>自定义</PresentationFormat>
  <Paragraphs>740</Paragraphs>
  <Slides>53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9" baseType="lpstr">
      <vt:lpstr>Adobe Caslon Pro Bold</vt:lpstr>
      <vt:lpstr>Bodoni MT Black</vt:lpstr>
      <vt:lpstr>方正清刻本悦宋简体</vt:lpstr>
      <vt:lpstr>仿宋_GB2312</vt:lpstr>
      <vt:lpstr>黑体</vt:lpstr>
      <vt:lpstr>华文行楷</vt:lpstr>
      <vt:lpstr>华文宋体</vt:lpstr>
      <vt:lpstr>华文细黑</vt:lpstr>
      <vt:lpstr>华文新魏</vt:lpstr>
      <vt:lpstr>宋体</vt:lpstr>
      <vt:lpstr>微软雅黑</vt:lpstr>
      <vt:lpstr>Arial</vt:lpstr>
      <vt:lpstr>Calibri</vt:lpstr>
      <vt:lpstr>Times New Roman</vt:lpstr>
      <vt:lpstr>Wingdings</vt:lpstr>
      <vt:lpstr>nordridesign.com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NordriDesign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张健</dc:title>
  <dc:subject>张健</dc:subject>
  <dc:creator>张健</dc:creator>
  <cp:keywords>张健</cp:keywords>
  <cp:lastModifiedBy>Microsoft</cp:lastModifiedBy>
  <cp:revision>7496</cp:revision>
  <cp:lastPrinted>2014-04-28T16:02:45Z</cp:lastPrinted>
  <dcterms:created xsi:type="dcterms:W3CDTF">2008-05-06T01:42:58Z</dcterms:created>
  <dcterms:modified xsi:type="dcterms:W3CDTF">2018-12-18T03:49:40Z</dcterms:modified>
</cp:coreProperties>
</file>