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7362" r:id="rId2"/>
  </p:sldMasterIdLst>
  <p:notesMasterIdLst>
    <p:notesMasterId r:id="rId56"/>
  </p:notesMasterIdLst>
  <p:handoutMasterIdLst>
    <p:handoutMasterId r:id="rId57"/>
  </p:handoutMasterIdLst>
  <p:sldIdLst>
    <p:sldId id="2419" r:id="rId3"/>
    <p:sldId id="2420" r:id="rId4"/>
    <p:sldId id="2421" r:id="rId5"/>
    <p:sldId id="2618" r:id="rId6"/>
    <p:sldId id="2463" r:id="rId7"/>
    <p:sldId id="2531" r:id="rId8"/>
    <p:sldId id="2534" r:id="rId9"/>
    <p:sldId id="2425" r:id="rId10"/>
    <p:sldId id="2422" r:id="rId11"/>
    <p:sldId id="2540" r:id="rId12"/>
    <p:sldId id="2545" r:id="rId13"/>
    <p:sldId id="2538" r:id="rId14"/>
    <p:sldId id="2541" r:id="rId15"/>
    <p:sldId id="2546" r:id="rId16"/>
    <p:sldId id="2423" r:id="rId17"/>
    <p:sldId id="2542" r:id="rId18"/>
    <p:sldId id="2543" r:id="rId19"/>
    <p:sldId id="2548" r:id="rId20"/>
    <p:sldId id="2549" r:id="rId21"/>
    <p:sldId id="2550" r:id="rId22"/>
    <p:sldId id="2551" r:id="rId23"/>
    <p:sldId id="2552" r:id="rId24"/>
    <p:sldId id="2555" r:id="rId25"/>
    <p:sldId id="2424" r:id="rId26"/>
    <p:sldId id="2556" r:id="rId27"/>
    <p:sldId id="2574" r:id="rId28"/>
    <p:sldId id="2603" r:id="rId29"/>
    <p:sldId id="2532" r:id="rId30"/>
    <p:sldId id="2430" r:id="rId31"/>
    <p:sldId id="2605" r:id="rId32"/>
    <p:sldId id="2578" r:id="rId33"/>
    <p:sldId id="2565" r:id="rId34"/>
    <p:sldId id="2606" r:id="rId35"/>
    <p:sldId id="2615" r:id="rId36"/>
    <p:sldId id="2608" r:id="rId37"/>
    <p:sldId id="2609" r:id="rId38"/>
    <p:sldId id="2610" r:id="rId39"/>
    <p:sldId id="2611" r:id="rId40"/>
    <p:sldId id="2612" r:id="rId41"/>
    <p:sldId id="2613" r:id="rId42"/>
    <p:sldId id="2614" r:id="rId43"/>
    <p:sldId id="2616" r:id="rId44"/>
    <p:sldId id="2579" r:id="rId45"/>
    <p:sldId id="2617" r:id="rId46"/>
    <p:sldId id="2580" r:id="rId47"/>
    <p:sldId id="2582" r:id="rId48"/>
    <p:sldId id="2599" r:id="rId49"/>
    <p:sldId id="2431" r:id="rId50"/>
    <p:sldId id="2508" r:id="rId51"/>
    <p:sldId id="2601" r:id="rId52"/>
    <p:sldId id="2576" r:id="rId53"/>
    <p:sldId id="2602" r:id="rId54"/>
    <p:sldId id="2429" r:id="rId55"/>
  </p:sldIdLst>
  <p:sldSz cx="10261600" cy="7561263"/>
  <p:notesSz cx="10234613" cy="146637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1pPr>
    <a:lvl2pPr marL="455106" indent="-54279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2pPr>
    <a:lvl3pPr marL="912995" indent="-111341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3pPr>
    <a:lvl4pPr marL="1369493" indent="-167011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4pPr>
    <a:lvl5pPr marL="1827383" indent="-224074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5pPr>
    <a:lvl6pPr marL="2004136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6pPr>
    <a:lvl7pPr marL="2404963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7pPr>
    <a:lvl8pPr marL="2805791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8pPr>
    <a:lvl9pPr marL="3206618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">
          <p15:clr>
            <a:srgbClr val="A4A3A4"/>
          </p15:clr>
        </p15:guide>
        <p15:guide id="2" orient="horz" pos="4649">
          <p15:clr>
            <a:srgbClr val="A4A3A4"/>
          </p15:clr>
        </p15:guide>
        <p15:guide id="3" orient="horz" pos="113">
          <p15:clr>
            <a:srgbClr val="A4A3A4"/>
          </p15:clr>
        </p15:guide>
        <p15:guide id="4" orient="horz" pos="249">
          <p15:clr>
            <a:srgbClr val="A4A3A4"/>
          </p15:clr>
        </p15:guide>
        <p15:guide id="5" orient="horz" pos="884">
          <p15:clr>
            <a:srgbClr val="A4A3A4"/>
          </p15:clr>
        </p15:guide>
        <p15:guide id="6" orient="horz" pos="1338">
          <p15:clr>
            <a:srgbClr val="A4A3A4"/>
          </p15:clr>
        </p15:guide>
        <p15:guide id="7" orient="horz" pos="1474">
          <p15:clr>
            <a:srgbClr val="A4A3A4"/>
          </p15:clr>
        </p15:guide>
        <p15:guide id="8" pos="3368">
          <p15:clr>
            <a:srgbClr val="A4A3A4"/>
          </p15:clr>
        </p15:guide>
        <p15:guide id="9" orient="horz" pos="4558">
          <p15:clr>
            <a:srgbClr val="A4A3A4"/>
          </p15:clr>
        </p15:guide>
        <p15:guide id="10" orient="horz" pos="158">
          <p15:clr>
            <a:srgbClr val="A4A3A4"/>
          </p15:clr>
        </p15:guide>
        <p15:guide id="11" orient="horz" pos="385">
          <p15:clr>
            <a:srgbClr val="A4A3A4"/>
          </p15:clr>
        </p15:guide>
        <p15:guide id="12" orient="horz" pos="2381">
          <p15:clr>
            <a:srgbClr val="A4A3A4"/>
          </p15:clr>
        </p15:guide>
        <p15:guide id="13" orient="horz" pos="703">
          <p15:clr>
            <a:srgbClr val="A4A3A4"/>
          </p15:clr>
        </p15:guide>
        <p15:guide id="14" orient="horz" pos="3696">
          <p15:clr>
            <a:srgbClr val="A4A3A4"/>
          </p15:clr>
        </p15:guide>
        <p15:guide id="15" pos="465">
          <p15:clr>
            <a:srgbClr val="A4A3A4"/>
          </p15:clr>
        </p15:guide>
        <p15:guide id="16" pos="6044">
          <p15:clr>
            <a:srgbClr val="A4A3A4"/>
          </p15:clr>
        </p15:guide>
        <p15:guide id="17" pos="3867">
          <p15:clr>
            <a:srgbClr val="A4A3A4"/>
          </p15:clr>
        </p15:guide>
        <p15:guide id="18" orient="horz" pos="975">
          <p15:clr>
            <a:srgbClr val="A4A3A4"/>
          </p15:clr>
        </p15:guide>
        <p15:guide id="19" orient="horz" pos="657">
          <p15:clr>
            <a:srgbClr val="A4A3A4"/>
          </p15:clr>
        </p15:guide>
        <p15:guide id="20" orient="horz" pos="1383">
          <p15:clr>
            <a:srgbClr val="A4A3A4"/>
          </p15:clr>
        </p15:guide>
        <p15:guide id="21" orient="horz" pos="4762">
          <p15:clr>
            <a:srgbClr val="A4A3A4"/>
          </p15:clr>
        </p15:guide>
        <p15:guide id="22" pos="3187">
          <p15:clr>
            <a:srgbClr val="A4A3A4"/>
          </p15:clr>
        </p15:guide>
        <p15:guide id="23" pos="5772">
          <p15:clr>
            <a:srgbClr val="A4A3A4"/>
          </p15:clr>
        </p15:guide>
        <p15:guide id="24" pos="61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18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BVT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592"/>
    <a:srgbClr val="32BEBB"/>
    <a:srgbClr val="01D48F"/>
    <a:srgbClr val="C4C387"/>
    <a:srgbClr val="C7E7DF"/>
    <a:srgbClr val="DBF5F4"/>
    <a:srgbClr val="E9E9D3"/>
    <a:srgbClr val="E0E6D6"/>
    <a:srgbClr val="35528B"/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6" autoAdjust="0"/>
    <p:restoredTop sz="99766" autoAdjust="0"/>
  </p:normalViewPr>
  <p:slideViewPr>
    <p:cSldViewPr>
      <p:cViewPr>
        <p:scale>
          <a:sx n="75" d="100"/>
          <a:sy n="75" d="100"/>
        </p:scale>
        <p:origin x="600" y="-186"/>
      </p:cViewPr>
      <p:guideLst>
        <p:guide orient="horz" pos="1020"/>
        <p:guide orient="horz" pos="4649"/>
        <p:guide orient="horz" pos="113"/>
        <p:guide orient="horz" pos="249"/>
        <p:guide orient="horz" pos="884"/>
        <p:guide orient="horz" pos="1338"/>
        <p:guide orient="horz" pos="1474"/>
        <p:guide pos="3368"/>
        <p:guide orient="horz" pos="4558"/>
        <p:guide orient="horz" pos="158"/>
        <p:guide orient="horz" pos="385"/>
        <p:guide orient="horz" pos="2381"/>
        <p:guide orient="horz" pos="703"/>
        <p:guide orient="horz" pos="3696"/>
        <p:guide pos="465"/>
        <p:guide pos="6044"/>
        <p:guide pos="3867"/>
        <p:guide orient="horz" pos="975"/>
        <p:guide orient="horz" pos="657"/>
        <p:guide orient="horz" pos="1383"/>
        <p:guide orient="horz" pos="4762"/>
        <p:guide pos="3187"/>
        <p:guide pos="5772"/>
        <p:guide pos="6135"/>
      </p:guideLst>
    </p:cSldViewPr>
  </p:slideViewPr>
  <p:outlineViewPr>
    <p:cViewPr>
      <p:scale>
        <a:sx n="33" d="100"/>
        <a:sy n="33" d="100"/>
      </p:scale>
      <p:origin x="0" y="855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50" d="100"/>
          <a:sy n="50" d="100"/>
        </p:scale>
        <p:origin x="-2232" y="-102"/>
      </p:cViewPr>
      <p:guideLst>
        <p:guide orient="horz" pos="4618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85.82</c:v>
                </c:pt>
                <c:pt idx="1">
                  <c:v>100.11999999999999</c:v>
                </c:pt>
                <c:pt idx="2">
                  <c:v>113.45</c:v>
                </c:pt>
                <c:pt idx="3">
                  <c:v>126.46000000000002</c:v>
                </c:pt>
                <c:pt idx="4">
                  <c:v>141.5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9-4EDD-9B27-7DA26B4B8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79712"/>
        <c:axId val="3808499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增长率（%）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8.0000000000000043E-2</c:v>
                </c:pt>
                <c:pt idx="1">
                  <c:v>8.0000000000000043E-2</c:v>
                </c:pt>
                <c:pt idx="2">
                  <c:v>9.6000000000000002E-2</c:v>
                </c:pt>
                <c:pt idx="3">
                  <c:v>0.10500000000000002</c:v>
                </c:pt>
                <c:pt idx="4">
                  <c:v>0.10900000000000004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F9-4EDD-9B27-7DA26B4B8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88064"/>
        <c:axId val="38086528"/>
      </c:lineChart>
      <c:catAx>
        <c:axId val="3777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084992"/>
        <c:crosses val="autoZero"/>
        <c:auto val="1"/>
        <c:lblAlgn val="ctr"/>
        <c:lblOffset val="100"/>
        <c:noMultiLvlLbl val="0"/>
      </c:catAx>
      <c:valAx>
        <c:axId val="38084992"/>
        <c:scaling>
          <c:orientation val="minMax"/>
          <c:max val="15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crossAx val="37779712"/>
        <c:crosses val="autoZero"/>
        <c:crossBetween val="between"/>
      </c:valAx>
      <c:valAx>
        <c:axId val="38086528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38088064"/>
        <c:crosses val="max"/>
        <c:crossBetween val="between"/>
      </c:valAx>
      <c:catAx>
        <c:axId val="38088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08652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固定资产投资（亿元）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82.86999999999999</c:v>
                </c:pt>
                <c:pt idx="1">
                  <c:v>100.29</c:v>
                </c:pt>
                <c:pt idx="2">
                  <c:v>97.69</c:v>
                </c:pt>
                <c:pt idx="3">
                  <c:v>120.92</c:v>
                </c:pt>
                <c:pt idx="4">
                  <c:v>151.65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8-448E-B78A-D482EE727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47200"/>
        <c:axId val="381491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增长率（%）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0.30200000000000021</c:v>
                </c:pt>
                <c:pt idx="1">
                  <c:v>0.21000000000000008</c:v>
                </c:pt>
                <c:pt idx="2">
                  <c:v>-2.5999999999999999E-2</c:v>
                </c:pt>
                <c:pt idx="3">
                  <c:v>0.23780000000000001</c:v>
                </c:pt>
                <c:pt idx="4">
                  <c:v>0.25410000000000005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8-448E-B78A-D482EE727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64736"/>
        <c:axId val="38163200"/>
      </c:lineChart>
      <c:catAx>
        <c:axId val="38147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149120"/>
        <c:crosses val="autoZero"/>
        <c:auto val="1"/>
        <c:lblAlgn val="ctr"/>
        <c:lblOffset val="100"/>
        <c:noMultiLvlLbl val="0"/>
      </c:catAx>
      <c:valAx>
        <c:axId val="38149120"/>
        <c:scaling>
          <c:orientation val="minMax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crossAx val="38147200"/>
        <c:crosses val="autoZero"/>
        <c:crossBetween val="between"/>
      </c:valAx>
      <c:valAx>
        <c:axId val="38163200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38164736"/>
        <c:crosses val="max"/>
        <c:crossBetween val="between"/>
      </c:valAx>
      <c:catAx>
        <c:axId val="38164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16320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社会消费品零售总额（亿元）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23.51</c:v>
                </c:pt>
                <c:pt idx="1">
                  <c:v>26.6</c:v>
                </c:pt>
                <c:pt idx="2">
                  <c:v>29.27</c:v>
                </c:pt>
                <c:pt idx="3">
                  <c:v>32.630000000000003</c:v>
                </c:pt>
                <c:pt idx="4">
                  <c:v>36.53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3A-4279-AF27-8561C65AD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22304"/>
        <c:axId val="395242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增长率（%）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0.13900000000000001</c:v>
                </c:pt>
                <c:pt idx="1">
                  <c:v>0.13200000000000001</c:v>
                </c:pt>
                <c:pt idx="2">
                  <c:v>0.1</c:v>
                </c:pt>
                <c:pt idx="3">
                  <c:v>0.115</c:v>
                </c:pt>
                <c:pt idx="4">
                  <c:v>0.12000000000000002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3A-4279-AF27-8561C65AD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527552"/>
        <c:axId val="39525760"/>
      </c:lineChart>
      <c:catAx>
        <c:axId val="39522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524224"/>
        <c:crosses val="autoZero"/>
        <c:auto val="1"/>
        <c:lblAlgn val="ctr"/>
        <c:lblOffset val="100"/>
        <c:noMultiLvlLbl val="0"/>
      </c:catAx>
      <c:valAx>
        <c:axId val="39524224"/>
        <c:scaling>
          <c:orientation val="minMax"/>
          <c:min val="20"/>
        </c:scaling>
        <c:delete val="0"/>
        <c:axPos val="l"/>
        <c:numFmt formatCode="General" sourceLinked="1"/>
        <c:majorTickMark val="out"/>
        <c:minorTickMark val="none"/>
        <c:tickLblPos val="nextTo"/>
        <c:crossAx val="39522304"/>
        <c:crosses val="autoZero"/>
        <c:crossBetween val="between"/>
      </c:valAx>
      <c:valAx>
        <c:axId val="39525760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39527552"/>
        <c:crosses val="max"/>
        <c:crossBetween val="between"/>
      </c:valAx>
      <c:catAx>
        <c:axId val="39527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952576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全球香料香精市场规模（亿美元）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2008年</c:v>
                </c:pt>
                <c:pt idx="1">
                  <c:v>2009年</c:v>
                </c:pt>
                <c:pt idx="2">
                  <c:v>2010年</c:v>
                </c:pt>
                <c:pt idx="3">
                  <c:v>2011年</c:v>
                </c:pt>
                <c:pt idx="4">
                  <c:v>2012年</c:v>
                </c:pt>
                <c:pt idx="5">
                  <c:v>2013年</c:v>
                </c:pt>
                <c:pt idx="6">
                  <c:v>2014年</c:v>
                </c:pt>
                <c:pt idx="7">
                  <c:v>2015年</c:v>
                </c:pt>
                <c:pt idx="8">
                  <c:v>2016年</c:v>
                </c:pt>
                <c:pt idx="9">
                  <c:v>2017年</c:v>
                </c:pt>
                <c:pt idx="10">
                  <c:v>2018年E</c:v>
                </c:pt>
                <c:pt idx="11">
                  <c:v>2019年E</c:v>
                </c:pt>
                <c:pt idx="12">
                  <c:v>2020年E</c:v>
                </c:pt>
                <c:pt idx="13">
                  <c:v>2021年E</c:v>
                </c:pt>
                <c:pt idx="14">
                  <c:v>2022年E</c:v>
                </c:pt>
                <c:pt idx="15">
                  <c:v>2023年E</c:v>
                </c:pt>
                <c:pt idx="16">
                  <c:v>2024年E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203</c:v>
                </c:pt>
                <c:pt idx="1">
                  <c:v>200</c:v>
                </c:pt>
                <c:pt idx="2">
                  <c:v>220</c:v>
                </c:pt>
                <c:pt idx="3">
                  <c:v>218</c:v>
                </c:pt>
                <c:pt idx="4">
                  <c:v>229</c:v>
                </c:pt>
                <c:pt idx="5">
                  <c:v>239</c:v>
                </c:pt>
                <c:pt idx="6">
                  <c:v>249</c:v>
                </c:pt>
                <c:pt idx="7">
                  <c:v>241</c:v>
                </c:pt>
                <c:pt idx="8">
                  <c:v>245</c:v>
                </c:pt>
                <c:pt idx="9">
                  <c:v>263</c:v>
                </c:pt>
                <c:pt idx="10">
                  <c:v>271</c:v>
                </c:pt>
                <c:pt idx="11">
                  <c:v>281</c:v>
                </c:pt>
                <c:pt idx="12">
                  <c:v>289</c:v>
                </c:pt>
                <c:pt idx="13">
                  <c:v>299</c:v>
                </c:pt>
                <c:pt idx="14">
                  <c:v>308</c:v>
                </c:pt>
                <c:pt idx="15">
                  <c:v>317</c:v>
                </c:pt>
                <c:pt idx="16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F5-4153-BFD7-099D537CB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262912"/>
        <c:axId val="196264704"/>
      </c:barChart>
      <c:catAx>
        <c:axId val="196262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6264704"/>
        <c:crosses val="autoZero"/>
        <c:auto val="1"/>
        <c:lblAlgn val="ctr"/>
        <c:lblOffset val="100"/>
        <c:noMultiLvlLbl val="0"/>
      </c:catAx>
      <c:valAx>
        <c:axId val="196264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6262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香料香精市场规模（亿元）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  <c:pt idx="8">
                  <c:v>2018年E</c:v>
                </c:pt>
                <c:pt idx="9">
                  <c:v>2019年E</c:v>
                </c:pt>
                <c:pt idx="10">
                  <c:v>2020年E</c:v>
                </c:pt>
                <c:pt idx="11">
                  <c:v>2021年E</c:v>
                </c:pt>
                <c:pt idx="12">
                  <c:v>2022年E</c:v>
                </c:pt>
                <c:pt idx="13">
                  <c:v>2023年E</c:v>
                </c:pt>
                <c:pt idx="14">
                  <c:v>2024年E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367.2</c:v>
                </c:pt>
                <c:pt idx="1">
                  <c:v>441.5</c:v>
                </c:pt>
                <c:pt idx="2">
                  <c:v>470.4</c:v>
                </c:pt>
                <c:pt idx="3">
                  <c:v>511.5</c:v>
                </c:pt>
                <c:pt idx="4">
                  <c:v>595.70000000000005</c:v>
                </c:pt>
                <c:pt idx="5">
                  <c:v>585.29999999999995</c:v>
                </c:pt>
                <c:pt idx="6">
                  <c:v>624.1</c:v>
                </c:pt>
                <c:pt idx="7">
                  <c:v>621</c:v>
                </c:pt>
                <c:pt idx="8">
                  <c:v>686.8</c:v>
                </c:pt>
                <c:pt idx="9">
                  <c:v>708.9</c:v>
                </c:pt>
                <c:pt idx="10">
                  <c:v>748</c:v>
                </c:pt>
                <c:pt idx="11">
                  <c:v>796</c:v>
                </c:pt>
                <c:pt idx="12">
                  <c:v>848</c:v>
                </c:pt>
                <c:pt idx="13">
                  <c:v>899.2</c:v>
                </c:pt>
                <c:pt idx="14">
                  <c:v>977.1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FF-4A66-B110-42D4D08E46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328064"/>
        <c:axId val="196333952"/>
      </c:barChart>
      <c:catAx>
        <c:axId val="196328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6333952"/>
        <c:crosses val="autoZero"/>
        <c:auto val="1"/>
        <c:lblAlgn val="ctr"/>
        <c:lblOffset val="100"/>
        <c:noMultiLvlLbl val="0"/>
      </c:catAx>
      <c:valAx>
        <c:axId val="196333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6328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规模以上企业数：家</c:v>
                </c:pt>
              </c:strCache>
            </c:strRef>
          </c:tx>
          <c:spPr>
            <a:solidFill>
              <a:srgbClr val="279592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2011年</c:v>
                </c:pt>
                <c:pt idx="1">
                  <c:v>2012年</c:v>
                </c:pt>
                <c:pt idx="2">
                  <c:v>2013年</c:v>
                </c:pt>
                <c:pt idx="3">
                  <c:v>2014年</c:v>
                </c:pt>
                <c:pt idx="4">
                  <c:v>2015年</c:v>
                </c:pt>
                <c:pt idx="5">
                  <c:v>2016年</c:v>
                </c:pt>
                <c:pt idx="6">
                  <c:v>2017年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317</c:v>
                </c:pt>
                <c:pt idx="1">
                  <c:v>329</c:v>
                </c:pt>
                <c:pt idx="2">
                  <c:v>334</c:v>
                </c:pt>
                <c:pt idx="3">
                  <c:v>344</c:v>
                </c:pt>
                <c:pt idx="4">
                  <c:v>352</c:v>
                </c:pt>
                <c:pt idx="5">
                  <c:v>352</c:v>
                </c:pt>
                <c:pt idx="6">
                  <c:v>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71-4BD4-895F-7D1E6F3B0A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总产值：亿元</c:v>
                </c:pt>
              </c:strCache>
            </c:strRef>
          </c:tx>
          <c:spPr>
            <a:solidFill>
              <a:srgbClr val="7ABC32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2011年</c:v>
                </c:pt>
                <c:pt idx="1">
                  <c:v>2012年</c:v>
                </c:pt>
                <c:pt idx="2">
                  <c:v>2013年</c:v>
                </c:pt>
                <c:pt idx="3">
                  <c:v>2014年</c:v>
                </c:pt>
                <c:pt idx="4">
                  <c:v>2015年</c:v>
                </c:pt>
                <c:pt idx="5">
                  <c:v>2016年</c:v>
                </c:pt>
                <c:pt idx="6">
                  <c:v>2017年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493.2</c:v>
                </c:pt>
                <c:pt idx="1">
                  <c:v>522.70000000000005</c:v>
                </c:pt>
                <c:pt idx="2">
                  <c:v>571.39</c:v>
                </c:pt>
                <c:pt idx="3">
                  <c:v>660.63</c:v>
                </c:pt>
                <c:pt idx="4">
                  <c:v>656.6</c:v>
                </c:pt>
                <c:pt idx="5">
                  <c:v>693.16</c:v>
                </c:pt>
                <c:pt idx="6">
                  <c:v>689.8399999999998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71-4BD4-895F-7D1E6F3B0A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资产总计：亿元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2011年</c:v>
                </c:pt>
                <c:pt idx="1">
                  <c:v>2012年</c:v>
                </c:pt>
                <c:pt idx="2">
                  <c:v>2013年</c:v>
                </c:pt>
                <c:pt idx="3">
                  <c:v>2014年</c:v>
                </c:pt>
                <c:pt idx="4">
                  <c:v>2015年</c:v>
                </c:pt>
                <c:pt idx="5">
                  <c:v>2016年</c:v>
                </c:pt>
                <c:pt idx="6">
                  <c:v>2017年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361.63</c:v>
                </c:pt>
                <c:pt idx="1">
                  <c:v>389.9199999999999</c:v>
                </c:pt>
                <c:pt idx="2">
                  <c:v>439.2</c:v>
                </c:pt>
                <c:pt idx="3">
                  <c:v>491.46</c:v>
                </c:pt>
                <c:pt idx="4">
                  <c:v>525.72</c:v>
                </c:pt>
                <c:pt idx="5">
                  <c:v>565.15</c:v>
                </c:pt>
                <c:pt idx="6">
                  <c:v>588.5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71-4BD4-895F-7D1E6F3B0A2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销售收入：亿元</c:v>
                </c:pt>
              </c:strCache>
            </c:strRef>
          </c:tx>
          <c:spPr>
            <a:solidFill>
              <a:srgbClr val="01D48F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2011年</c:v>
                </c:pt>
                <c:pt idx="1">
                  <c:v>2012年</c:v>
                </c:pt>
                <c:pt idx="2">
                  <c:v>2013年</c:v>
                </c:pt>
                <c:pt idx="3">
                  <c:v>2014年</c:v>
                </c:pt>
                <c:pt idx="4">
                  <c:v>2015年</c:v>
                </c:pt>
                <c:pt idx="5">
                  <c:v>2016年</c:v>
                </c:pt>
                <c:pt idx="6">
                  <c:v>2017年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469.71999999999991</c:v>
                </c:pt>
                <c:pt idx="1">
                  <c:v>497.39</c:v>
                </c:pt>
                <c:pt idx="2">
                  <c:v>546.24</c:v>
                </c:pt>
                <c:pt idx="3">
                  <c:v>631.48</c:v>
                </c:pt>
                <c:pt idx="4">
                  <c:v>621.14</c:v>
                </c:pt>
                <c:pt idx="5">
                  <c:v>664.55</c:v>
                </c:pt>
                <c:pt idx="6">
                  <c:v>660.02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71-4BD4-895F-7D1E6F3B0A2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利润总额：亿元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2011年</c:v>
                </c:pt>
                <c:pt idx="1">
                  <c:v>2012年</c:v>
                </c:pt>
                <c:pt idx="2">
                  <c:v>2013年</c:v>
                </c:pt>
                <c:pt idx="3">
                  <c:v>2014年</c:v>
                </c:pt>
                <c:pt idx="4">
                  <c:v>2015年</c:v>
                </c:pt>
                <c:pt idx="5">
                  <c:v>2016年</c:v>
                </c:pt>
                <c:pt idx="6">
                  <c:v>2017年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52.9</c:v>
                </c:pt>
                <c:pt idx="1">
                  <c:v>58.5</c:v>
                </c:pt>
                <c:pt idx="2">
                  <c:v>61.21</c:v>
                </c:pt>
                <c:pt idx="3">
                  <c:v>79.02</c:v>
                </c:pt>
                <c:pt idx="4">
                  <c:v>73.16</c:v>
                </c:pt>
                <c:pt idx="5">
                  <c:v>88.64</c:v>
                </c:pt>
                <c:pt idx="6">
                  <c:v>106.79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71-4BD4-895F-7D1E6F3B0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455936"/>
        <c:axId val="185452032"/>
      </c:barChart>
      <c:catAx>
        <c:axId val="184455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5452032"/>
        <c:crosses val="autoZero"/>
        <c:auto val="1"/>
        <c:lblAlgn val="ctr"/>
        <c:lblOffset val="100"/>
        <c:noMultiLvlLbl val="0"/>
      </c:catAx>
      <c:valAx>
        <c:axId val="185452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844559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香料产量：万吨</c:v>
                </c:pt>
              </c:strCache>
            </c:strRef>
          </c:tx>
          <c:spPr>
            <a:solidFill>
              <a:srgbClr val="279592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20.99</c:v>
                </c:pt>
                <c:pt idx="1">
                  <c:v>26.919999999999995</c:v>
                </c:pt>
                <c:pt idx="2">
                  <c:v>20.04</c:v>
                </c:pt>
                <c:pt idx="3">
                  <c:v>25.57</c:v>
                </c:pt>
                <c:pt idx="4">
                  <c:v>35.120000000000012</c:v>
                </c:pt>
                <c:pt idx="5">
                  <c:v>39.44</c:v>
                </c:pt>
                <c:pt idx="6">
                  <c:v>43.81</c:v>
                </c:pt>
                <c:pt idx="7">
                  <c:v>49.51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0-41FA-AEFF-190767D960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香精产量：万吨</c:v>
                </c:pt>
              </c:strCache>
            </c:strRef>
          </c:tx>
          <c:spPr>
            <a:solidFill>
              <a:srgbClr val="7ABC32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37.01</c:v>
                </c:pt>
                <c:pt idx="1">
                  <c:v>40.98</c:v>
                </c:pt>
                <c:pt idx="2">
                  <c:v>51.06</c:v>
                </c:pt>
                <c:pt idx="3">
                  <c:v>53.03</c:v>
                </c:pt>
                <c:pt idx="4">
                  <c:v>55.08</c:v>
                </c:pt>
                <c:pt idx="5">
                  <c:v>60.160000000000011</c:v>
                </c:pt>
                <c:pt idx="6">
                  <c:v>66.19</c:v>
                </c:pt>
                <c:pt idx="7">
                  <c:v>75.290000000000006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D0-41FA-AEFF-190767D96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020480"/>
        <c:axId val="202368128"/>
      </c:barChart>
      <c:catAx>
        <c:axId val="198020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2368128"/>
        <c:crosses val="autoZero"/>
        <c:auto val="1"/>
        <c:lblAlgn val="ctr"/>
        <c:lblOffset val="100"/>
        <c:noMultiLvlLbl val="0"/>
      </c:catAx>
      <c:valAx>
        <c:axId val="202368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80204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香料香精需求量（万吨）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2010年</c:v>
                </c:pt>
                <c:pt idx="1">
                  <c:v>2011年</c:v>
                </c:pt>
                <c:pt idx="2">
                  <c:v>2012年</c:v>
                </c:pt>
                <c:pt idx="3">
                  <c:v>2013年</c:v>
                </c:pt>
                <c:pt idx="4">
                  <c:v>2014年</c:v>
                </c:pt>
                <c:pt idx="5">
                  <c:v>2015年</c:v>
                </c:pt>
                <c:pt idx="6">
                  <c:v>2016年</c:v>
                </c:pt>
                <c:pt idx="7">
                  <c:v>2017年</c:v>
                </c:pt>
                <c:pt idx="8">
                  <c:v>2018年E</c:v>
                </c:pt>
                <c:pt idx="9">
                  <c:v>2019年E</c:v>
                </c:pt>
                <c:pt idx="10">
                  <c:v>2020年E</c:v>
                </c:pt>
                <c:pt idx="11">
                  <c:v>2021年E</c:v>
                </c:pt>
                <c:pt idx="12">
                  <c:v>2022年E</c:v>
                </c:pt>
                <c:pt idx="13">
                  <c:v>2023年E</c:v>
                </c:pt>
                <c:pt idx="14">
                  <c:v>2024年E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53.6</c:v>
                </c:pt>
                <c:pt idx="1">
                  <c:v>63.8</c:v>
                </c:pt>
                <c:pt idx="2">
                  <c:v>67.2</c:v>
                </c:pt>
                <c:pt idx="3">
                  <c:v>73.599999999999994</c:v>
                </c:pt>
                <c:pt idx="4">
                  <c:v>85.1</c:v>
                </c:pt>
                <c:pt idx="5">
                  <c:v>93.8</c:v>
                </c:pt>
                <c:pt idx="6">
                  <c:v>103.5</c:v>
                </c:pt>
                <c:pt idx="7">
                  <c:v>117.4</c:v>
                </c:pt>
                <c:pt idx="8">
                  <c:v>129.1</c:v>
                </c:pt>
                <c:pt idx="9">
                  <c:v>132.5</c:v>
                </c:pt>
                <c:pt idx="10">
                  <c:v>137.5</c:v>
                </c:pt>
                <c:pt idx="11">
                  <c:v>144.19999999999999</c:v>
                </c:pt>
                <c:pt idx="12">
                  <c:v>152.80000000000001</c:v>
                </c:pt>
                <c:pt idx="13">
                  <c:v>162.9</c:v>
                </c:pt>
                <c:pt idx="14">
                  <c:v>175.1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E1-43C3-BC4D-3D557D6DC4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1459712"/>
        <c:axId val="151461248"/>
      </c:barChart>
      <c:catAx>
        <c:axId val="15145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461248"/>
        <c:crosses val="autoZero"/>
        <c:auto val="1"/>
        <c:lblAlgn val="ctr"/>
        <c:lblOffset val="100"/>
        <c:noMultiLvlLbl val="0"/>
      </c:catAx>
      <c:valAx>
        <c:axId val="151461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1459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1FC88-32C5-437F-8ADD-8B8FE8A8B4E9}" type="datetimeFigureOut">
              <a:rPr lang="zh-CN" altLang="en-US" smtClean="0"/>
              <a:pPr/>
              <a:t>2018-12-06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928725"/>
            <a:ext cx="4435475" cy="731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550" y="13928725"/>
            <a:ext cx="4435475" cy="731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E4C81-920A-44B2-A891-CD8DA2D764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155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t" anchorCtr="0" compatLnSpc="1">
            <a:prstTxWarp prst="textNoShape">
              <a:avLst/>
            </a:prstTxWarp>
          </a:bodyPr>
          <a:lstStyle>
            <a:lvl1pPr>
              <a:defRPr sz="1900" b="0" i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t" anchorCtr="0" compatLnSpc="1">
            <a:prstTxWarp prst="textNoShape">
              <a:avLst/>
            </a:prstTxWarp>
          </a:bodyPr>
          <a:lstStyle>
            <a:lvl1pPr algn="r">
              <a:defRPr sz="1900" b="0" i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5888" y="1100138"/>
            <a:ext cx="7462837" cy="549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938" y="6965950"/>
            <a:ext cx="8186737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928725"/>
            <a:ext cx="44354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b" anchorCtr="0" compatLnSpc="1">
            <a:prstTxWarp prst="textNoShape">
              <a:avLst/>
            </a:prstTxWarp>
          </a:bodyPr>
          <a:lstStyle>
            <a:lvl1pPr>
              <a:defRPr sz="1900" b="0" i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13928725"/>
            <a:ext cx="44354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b" anchorCtr="0" compatLnSpc="1">
            <a:prstTxWarp prst="textNoShape">
              <a:avLst/>
            </a:prstTxWarp>
          </a:bodyPr>
          <a:lstStyle>
            <a:lvl1pPr algn="r">
              <a:defRPr sz="1900" b="0" i="0">
                <a:latin typeface="Arial" charset="0"/>
              </a:defRPr>
            </a:lvl1pPr>
          </a:lstStyle>
          <a:p>
            <a:pPr>
              <a:defRPr/>
            </a:pPr>
            <a:fld id="{4F279EE1-B482-4271-B08E-2F40F87C44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4983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5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29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694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738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74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89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04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19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8312" y="10822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050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11" name="文本占位符 2"/>
          <p:cNvSpPr txBox="1">
            <a:spLocks/>
          </p:cNvSpPr>
          <p:nvPr userDrawn="1"/>
        </p:nvSpPr>
        <p:spPr>
          <a:xfrm>
            <a:off x="-1" y="6637549"/>
            <a:ext cx="10269963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zh-CN" altLang="en-US" sz="1600" i="0" dirty="0" smtClean="0">
                <a:solidFill>
                  <a:schemeClr val="bg1"/>
                </a:solidFill>
              </a:rPr>
              <a:t>云南省投资促进局</a:t>
            </a:r>
            <a:endParaRPr lang="zh-CN" altLang="en-US" sz="1600" i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04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 bwMode="auto">
          <a:xfrm>
            <a:off x="9160401" y="0"/>
            <a:ext cx="380498" cy="2793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椭圆 25"/>
          <p:cNvSpPr/>
          <p:nvPr userDrawn="1"/>
        </p:nvSpPr>
        <p:spPr bwMode="auto">
          <a:xfrm>
            <a:off x="8677066" y="1749582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椭圆 26"/>
          <p:cNvSpPr/>
          <p:nvPr userDrawn="1"/>
        </p:nvSpPr>
        <p:spPr bwMode="auto">
          <a:xfrm>
            <a:off x="8677066" y="2327440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椭圆 2"/>
          <p:cNvSpPr/>
          <p:nvPr userDrawn="1"/>
        </p:nvSpPr>
        <p:spPr bwMode="auto">
          <a:xfrm>
            <a:off x="8677066" y="562207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椭圆 19"/>
          <p:cNvSpPr/>
          <p:nvPr userDrawn="1"/>
        </p:nvSpPr>
        <p:spPr bwMode="auto">
          <a:xfrm>
            <a:off x="8677067" y="1126909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矩形 259"/>
          <p:cNvSpPr>
            <a:spLocks noChangeArrowheads="1"/>
          </p:cNvSpPr>
          <p:nvPr userDrawn="1"/>
        </p:nvSpPr>
        <p:spPr bwMode="auto">
          <a:xfrm>
            <a:off x="8455987" y="546045"/>
            <a:ext cx="653127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七 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彩 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云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南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矩形 259"/>
          <p:cNvSpPr>
            <a:spLocks noChangeArrowheads="1"/>
          </p:cNvSpPr>
          <p:nvPr userDrawn="1"/>
        </p:nvSpPr>
        <p:spPr bwMode="auto">
          <a:xfrm>
            <a:off x="8782551" y="546045"/>
            <a:ext cx="760997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商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机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无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限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594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7631"/>
            <a:ext cx="8155136" cy="676656"/>
          </a:xfrm>
          <a:custGeom>
            <a:avLst/>
            <a:gdLst>
              <a:gd name="connsiteX0" fmla="*/ 0 w 6014720"/>
              <a:gd name="connsiteY0" fmla="*/ 0 h 701040"/>
              <a:gd name="connsiteX1" fmla="*/ 60147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FF6600">
              <a:alpha val="1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684287"/>
            <a:ext cx="10261600" cy="45719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8548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 hasCustomPrompt="1"/>
          </p:nvPr>
        </p:nvSpPr>
        <p:spPr>
          <a:xfrm>
            <a:off x="773113" y="900311"/>
            <a:ext cx="8821738" cy="1367161"/>
          </a:xfrm>
          <a:prstGeom prst="rect">
            <a:avLst/>
          </a:prstGeom>
        </p:spPr>
        <p:txBody>
          <a:bodyPr vert="horz" lIns="80165" tIns="40083" rIns="80165" bIns="40083" rtlCol="0" anchor="t">
            <a:normAutofit/>
          </a:bodyPr>
          <a:lstStyle>
            <a:lvl1pPr eaLnBrk="1">
              <a:lnSpc>
                <a:spcPct val="150000"/>
              </a:lnSpc>
              <a:defRPr sz="1400" b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此处编辑母版标题样式</a:t>
            </a:r>
            <a:endParaRPr lang="zh-CN" altLang="en-US" dirty="0"/>
          </a:p>
        </p:txBody>
      </p:sp>
      <p:sp>
        <p:nvSpPr>
          <p:cNvPr id="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8312" y="10822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2273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8312" y="10822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10"/>
          <p:cNvSpPr txBox="1">
            <a:spLocks noChangeArrowheads="1"/>
          </p:cNvSpPr>
          <p:nvPr userDrawn="1"/>
        </p:nvSpPr>
        <p:spPr bwMode="gray">
          <a:xfrm>
            <a:off x="649286" y="1672431"/>
            <a:ext cx="56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1</a:t>
            </a:r>
          </a:p>
        </p:txBody>
      </p:sp>
      <p:sp>
        <p:nvSpPr>
          <p:cNvPr id="67" name="文本占位符 2"/>
          <p:cNvSpPr txBox="1">
            <a:spLocks/>
          </p:cNvSpPr>
          <p:nvPr userDrawn="1"/>
        </p:nvSpPr>
        <p:spPr>
          <a:xfrm>
            <a:off x="1179455" y="1931068"/>
            <a:ext cx="2817912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 目 投 资 环 境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5" name="Text Box 10"/>
          <p:cNvSpPr txBox="1">
            <a:spLocks noChangeArrowheads="1"/>
          </p:cNvSpPr>
          <p:nvPr userDrawn="1"/>
        </p:nvSpPr>
        <p:spPr bwMode="gray">
          <a:xfrm>
            <a:off x="649286" y="2565790"/>
            <a:ext cx="56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2</a:t>
            </a:r>
          </a:p>
        </p:txBody>
      </p:sp>
      <p:sp>
        <p:nvSpPr>
          <p:cNvPr id="106" name="文本占位符 2"/>
          <p:cNvSpPr txBox="1">
            <a:spLocks/>
          </p:cNvSpPr>
          <p:nvPr userDrawn="1"/>
        </p:nvSpPr>
        <p:spPr>
          <a:xfrm>
            <a:off x="1179455" y="2824427"/>
            <a:ext cx="2817912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 目 投 资 优 势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7" name="Text Box 10"/>
          <p:cNvSpPr txBox="1">
            <a:spLocks noChangeArrowheads="1"/>
          </p:cNvSpPr>
          <p:nvPr userDrawn="1"/>
        </p:nvSpPr>
        <p:spPr bwMode="gray">
          <a:xfrm>
            <a:off x="649286" y="3502764"/>
            <a:ext cx="56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3</a:t>
            </a:r>
          </a:p>
        </p:txBody>
      </p:sp>
      <p:sp>
        <p:nvSpPr>
          <p:cNvPr id="108" name="文本占位符 2"/>
          <p:cNvSpPr txBox="1">
            <a:spLocks/>
          </p:cNvSpPr>
          <p:nvPr userDrawn="1"/>
        </p:nvSpPr>
        <p:spPr>
          <a:xfrm>
            <a:off x="1179454" y="3761401"/>
            <a:ext cx="3519297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 目 产 业 市 场 条 件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9" name="Text Box 10"/>
          <p:cNvSpPr txBox="1">
            <a:spLocks noChangeArrowheads="1"/>
          </p:cNvSpPr>
          <p:nvPr userDrawn="1"/>
        </p:nvSpPr>
        <p:spPr bwMode="gray">
          <a:xfrm>
            <a:off x="649286" y="4367730"/>
            <a:ext cx="56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4</a:t>
            </a:r>
          </a:p>
        </p:txBody>
      </p:sp>
      <p:sp>
        <p:nvSpPr>
          <p:cNvPr id="110" name="文本占位符 2"/>
          <p:cNvSpPr txBox="1">
            <a:spLocks/>
          </p:cNvSpPr>
          <p:nvPr userDrawn="1"/>
        </p:nvSpPr>
        <p:spPr>
          <a:xfrm>
            <a:off x="1179454" y="4622515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 目 发 展 定 位 与 目 标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11" name="Text Box 10"/>
          <p:cNvSpPr txBox="1">
            <a:spLocks noChangeArrowheads="1"/>
          </p:cNvSpPr>
          <p:nvPr userDrawn="1"/>
        </p:nvSpPr>
        <p:spPr bwMode="gray">
          <a:xfrm>
            <a:off x="666304" y="5304704"/>
            <a:ext cx="56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5</a:t>
            </a:r>
          </a:p>
        </p:txBody>
      </p:sp>
      <p:sp>
        <p:nvSpPr>
          <p:cNvPr id="112" name="文本占位符 2"/>
          <p:cNvSpPr txBox="1">
            <a:spLocks/>
          </p:cNvSpPr>
          <p:nvPr userDrawn="1"/>
        </p:nvSpPr>
        <p:spPr>
          <a:xfrm>
            <a:off x="1196472" y="5491333"/>
            <a:ext cx="3795635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 目 建 设 方 案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13" name="Text Box 10"/>
          <p:cNvSpPr txBox="1">
            <a:spLocks noChangeArrowheads="1"/>
          </p:cNvSpPr>
          <p:nvPr userDrawn="1"/>
        </p:nvSpPr>
        <p:spPr bwMode="gray">
          <a:xfrm>
            <a:off x="649286" y="6241677"/>
            <a:ext cx="56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6</a:t>
            </a:r>
          </a:p>
        </p:txBody>
      </p:sp>
      <p:sp>
        <p:nvSpPr>
          <p:cNvPr id="114" name="文本占位符 2"/>
          <p:cNvSpPr txBox="1">
            <a:spLocks/>
          </p:cNvSpPr>
          <p:nvPr userDrawn="1"/>
        </p:nvSpPr>
        <p:spPr>
          <a:xfrm>
            <a:off x="1179454" y="6428306"/>
            <a:ext cx="3745524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 目 投 资 效 益 分 析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4992107" y="0"/>
            <a:ext cx="5269493" cy="7561263"/>
            <a:chOff x="4974645" y="0"/>
            <a:chExt cx="5269493" cy="7561263"/>
          </a:xfr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2000" r="-37000"/>
            </a:stretch>
          </a:blipFill>
        </p:grpSpPr>
        <p:sp>
          <p:nvSpPr>
            <p:cNvPr id="14" name="矩形 13"/>
            <p:cNvSpPr/>
            <p:nvPr userDrawn="1"/>
          </p:nvSpPr>
          <p:spPr bwMode="auto">
            <a:xfrm>
              <a:off x="4974645" y="0"/>
              <a:ext cx="881114" cy="756126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115" name="矩形 114"/>
            <p:cNvSpPr/>
            <p:nvPr userDrawn="1"/>
          </p:nvSpPr>
          <p:spPr bwMode="auto">
            <a:xfrm>
              <a:off x="5922888" y="0"/>
              <a:ext cx="4321250" cy="756126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 userDrawn="1"/>
        </p:nvSpPr>
        <p:spPr bwMode="auto">
          <a:xfrm>
            <a:off x="3443159" y="1091654"/>
            <a:ext cx="3559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 Bold" pitchFamily="18" charset="0"/>
                <a:ea typeface="仿宋_GB2312" pitchFamily="49" charset="-122"/>
                <a:cs typeface="+mn-cs"/>
              </a:rPr>
              <a:t>CON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Caslon Pro Bold" pitchFamily="18" charset="0"/>
                <a:ea typeface="仿宋_GB2312" pitchFamily="49" charset="-122"/>
                <a:cs typeface="+mn-cs"/>
              </a:rPr>
              <a:t>TENTS</a:t>
            </a:r>
            <a:endParaRPr kumimoji="0" lang="zh-CN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dobe Caslon Pro Bold" pitchFamily="18" charset="0"/>
              <a:ea typeface="仿宋_GB2312" pitchFamily="49" charset="-122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 bwMode="auto">
          <a:xfrm>
            <a:off x="3489703" y="81495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35670954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2"/>
          <p:cNvSpPr txBox="1">
            <a:spLocks/>
          </p:cNvSpPr>
          <p:nvPr userDrawn="1"/>
        </p:nvSpPr>
        <p:spPr>
          <a:xfrm rot="5400000">
            <a:off x="-106591" y="1043384"/>
            <a:ext cx="23042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Part 1</a:t>
            </a:r>
          </a:p>
        </p:txBody>
      </p:sp>
      <p:sp>
        <p:nvSpPr>
          <p:cNvPr id="18" name="文本占位符 2"/>
          <p:cNvSpPr txBox="1">
            <a:spLocks/>
          </p:cNvSpPr>
          <p:nvPr userDrawn="1"/>
        </p:nvSpPr>
        <p:spPr>
          <a:xfrm>
            <a:off x="738188" y="3946338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投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资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环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境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3402484" y="289734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idx="14" hasCustomPrompt="1"/>
          </p:nvPr>
        </p:nvSpPr>
        <p:spPr>
          <a:xfrm>
            <a:off x="3404890" y="4866724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1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3402484" y="351179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2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404890" y="548117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3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3402484" y="414067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4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404890" y="611005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pic>
        <p:nvPicPr>
          <p:cNvPr id="3077" name="Picture 5" descr="C:\Users\Administrator\Desktop\5ty6yu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1757149" y="3795"/>
            <a:ext cx="8523501" cy="7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 userDrawn="1"/>
        </p:nvCxnSpPr>
        <p:spPr bwMode="auto">
          <a:xfrm>
            <a:off x="738188" y="0"/>
            <a:ext cx="0" cy="7561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58191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791899" y="147637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952139" y="147637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791899" y="209082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952139" y="209082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791899" y="271970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3952139" y="271970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3" name="文本占位符 2"/>
          <p:cNvSpPr txBox="1">
            <a:spLocks/>
          </p:cNvSpPr>
          <p:nvPr userDrawn="1"/>
        </p:nvSpPr>
        <p:spPr>
          <a:xfrm rot="5400000">
            <a:off x="-106591" y="1043384"/>
            <a:ext cx="23042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Part 2</a:t>
            </a:r>
          </a:p>
        </p:txBody>
      </p:sp>
      <p:sp>
        <p:nvSpPr>
          <p:cNvPr id="14" name="文本占位符 2"/>
          <p:cNvSpPr txBox="1">
            <a:spLocks/>
          </p:cNvSpPr>
          <p:nvPr userDrawn="1"/>
        </p:nvSpPr>
        <p:spPr>
          <a:xfrm>
            <a:off x="738188" y="3946338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投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资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优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势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Picture 5" descr="C:\Users\Administrator\Desktop\5ty6yu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1757149" y="3795"/>
            <a:ext cx="8523501" cy="7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 bwMode="auto">
          <a:xfrm>
            <a:off x="738188" y="0"/>
            <a:ext cx="0" cy="7561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84440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2066875" y="135060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227115" y="135060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2066875" y="196505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227115" y="196505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2066875" y="25939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227115" y="25939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3" name="文本占位符 2"/>
          <p:cNvSpPr txBox="1">
            <a:spLocks/>
          </p:cNvSpPr>
          <p:nvPr userDrawn="1"/>
        </p:nvSpPr>
        <p:spPr>
          <a:xfrm rot="5400000">
            <a:off x="-106591" y="1043384"/>
            <a:ext cx="23042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Part 3</a:t>
            </a:r>
          </a:p>
        </p:txBody>
      </p:sp>
      <p:sp>
        <p:nvSpPr>
          <p:cNvPr id="14" name="文本占位符 2"/>
          <p:cNvSpPr txBox="1">
            <a:spLocks/>
          </p:cNvSpPr>
          <p:nvPr userDrawn="1"/>
        </p:nvSpPr>
        <p:spPr>
          <a:xfrm>
            <a:off x="738188" y="4409589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产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业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场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条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件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Picture 5" descr="C:\Users\Administrator\Desktop\5ty6yu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1757149" y="3795"/>
            <a:ext cx="8523501" cy="7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 bwMode="auto">
          <a:xfrm>
            <a:off x="738188" y="0"/>
            <a:ext cx="0" cy="7561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195294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945001" y="102513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105241" y="102513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945001" y="163958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105241" y="163958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945001" y="226846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105241" y="226846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3" name="文本占位符 2"/>
          <p:cNvSpPr txBox="1">
            <a:spLocks/>
          </p:cNvSpPr>
          <p:nvPr userDrawn="1"/>
        </p:nvSpPr>
        <p:spPr>
          <a:xfrm rot="5400000">
            <a:off x="-106591" y="1043384"/>
            <a:ext cx="23042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Part 4</a:t>
            </a:r>
          </a:p>
        </p:txBody>
      </p:sp>
      <p:sp>
        <p:nvSpPr>
          <p:cNvPr id="14" name="文本占位符 2"/>
          <p:cNvSpPr txBox="1">
            <a:spLocks/>
          </p:cNvSpPr>
          <p:nvPr userDrawn="1"/>
        </p:nvSpPr>
        <p:spPr>
          <a:xfrm>
            <a:off x="738188" y="4406601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发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展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定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位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31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标</a:t>
            </a:r>
          </a:p>
        </p:txBody>
      </p:sp>
      <p:pic>
        <p:nvPicPr>
          <p:cNvPr id="15" name="Picture 5" descr="C:\Users\Administrator\Desktop\5ty6yu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1757149" y="3795"/>
            <a:ext cx="8523501" cy="7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 bwMode="auto">
          <a:xfrm>
            <a:off x="738188" y="0"/>
            <a:ext cx="0" cy="7561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852458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83" t="21383" r="173" b="26712"/>
          <a:stretch/>
        </p:blipFill>
        <p:spPr bwMode="auto">
          <a:xfrm>
            <a:off x="0" y="0"/>
            <a:ext cx="10261600" cy="3924647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21" y="757301"/>
            <a:ext cx="1268898" cy="2389888"/>
          </a:xfrm>
          <a:prstGeom prst="rect">
            <a:avLst/>
          </a:prstGeom>
        </p:spPr>
      </p:pic>
      <p:sp>
        <p:nvSpPr>
          <p:cNvPr id="23" name="TextBox 8"/>
          <p:cNvSpPr txBox="1"/>
          <p:nvPr userDrawn="1"/>
        </p:nvSpPr>
        <p:spPr bwMode="auto">
          <a:xfrm rot="5400000">
            <a:off x="7024159" y="1690635"/>
            <a:ext cx="2329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2800" b="0" i="0" dirty="0" smtClean="0">
                <a:solidFill>
                  <a:srgbClr val="32BEBB"/>
                </a:solidFill>
                <a:latin typeface="Adobe Caslon Pro Bold" pitchFamily="18" charset="0"/>
                <a:ea typeface="仿宋_GB2312" pitchFamily="49" charset="-122"/>
              </a:rPr>
              <a:t>CONTENTS</a:t>
            </a:r>
            <a:endParaRPr lang="zh-CN" altLang="en-US" sz="2800" b="0" i="0" dirty="0" smtClean="0">
              <a:solidFill>
                <a:srgbClr val="32BEBB"/>
              </a:solidFill>
              <a:latin typeface="Adobe Caslon Pro Bold" pitchFamily="18" charset="0"/>
              <a:ea typeface="仿宋_GB2312" pitchFamily="49" charset="-122"/>
            </a:endParaRPr>
          </a:p>
        </p:txBody>
      </p:sp>
      <p:sp>
        <p:nvSpPr>
          <p:cNvPr id="25" name="文本占位符 2"/>
          <p:cNvSpPr txBox="1">
            <a:spLocks/>
          </p:cNvSpPr>
          <p:nvPr userDrawn="1"/>
        </p:nvSpPr>
        <p:spPr>
          <a:xfrm>
            <a:off x="1588309" y="5005566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资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环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境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1093389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一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1558230" y="4212679"/>
            <a:ext cx="0" cy="20882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2"/>
          <p:cNvSpPr txBox="1">
            <a:spLocks/>
          </p:cNvSpPr>
          <p:nvPr userDrawn="1"/>
        </p:nvSpPr>
        <p:spPr>
          <a:xfrm>
            <a:off x="2975914" y="5005566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资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优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势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6" name="文本框 35"/>
          <p:cNvSpPr txBox="1"/>
          <p:nvPr userDrawn="1"/>
        </p:nvSpPr>
        <p:spPr>
          <a:xfrm>
            <a:off x="2480994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二章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37" name="直接连接符 36"/>
          <p:cNvCxnSpPr/>
          <p:nvPr userDrawn="1"/>
        </p:nvCxnSpPr>
        <p:spPr>
          <a:xfrm>
            <a:off x="2945835" y="4212679"/>
            <a:ext cx="0" cy="20882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占位符 2"/>
          <p:cNvSpPr txBox="1">
            <a:spLocks/>
          </p:cNvSpPr>
          <p:nvPr userDrawn="1"/>
        </p:nvSpPr>
        <p:spPr>
          <a:xfrm>
            <a:off x="4381583" y="5291060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产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业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市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场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条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件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9" name="文本框 38"/>
          <p:cNvSpPr txBox="1"/>
          <p:nvPr userDrawn="1"/>
        </p:nvSpPr>
        <p:spPr>
          <a:xfrm>
            <a:off x="3886663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三章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40" name="直接连接符 39"/>
          <p:cNvCxnSpPr/>
          <p:nvPr userDrawn="1"/>
        </p:nvCxnSpPr>
        <p:spPr>
          <a:xfrm>
            <a:off x="4351504" y="4212679"/>
            <a:ext cx="0" cy="28083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2"/>
          <p:cNvSpPr txBox="1">
            <a:spLocks/>
          </p:cNvSpPr>
          <p:nvPr userDrawn="1"/>
        </p:nvSpPr>
        <p:spPr>
          <a:xfrm>
            <a:off x="5790333" y="5451260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发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定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位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与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标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3" name="文本框 42"/>
          <p:cNvSpPr txBox="1"/>
          <p:nvPr userDrawn="1"/>
        </p:nvSpPr>
        <p:spPr>
          <a:xfrm>
            <a:off x="5295413" y="4226323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四章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44" name="直接连接符 43"/>
          <p:cNvCxnSpPr/>
          <p:nvPr userDrawn="1"/>
        </p:nvCxnSpPr>
        <p:spPr>
          <a:xfrm>
            <a:off x="5760254" y="4226323"/>
            <a:ext cx="0" cy="3082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占位符 2"/>
          <p:cNvSpPr txBox="1">
            <a:spLocks/>
          </p:cNvSpPr>
          <p:nvPr userDrawn="1"/>
        </p:nvSpPr>
        <p:spPr>
          <a:xfrm>
            <a:off x="7189472" y="5005566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建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设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方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案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7" name="文本框 46"/>
          <p:cNvSpPr txBox="1"/>
          <p:nvPr userDrawn="1"/>
        </p:nvSpPr>
        <p:spPr>
          <a:xfrm>
            <a:off x="6694552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五章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48" name="直接连接符 47"/>
          <p:cNvCxnSpPr/>
          <p:nvPr userDrawn="1"/>
        </p:nvCxnSpPr>
        <p:spPr>
          <a:xfrm>
            <a:off x="7159393" y="4212679"/>
            <a:ext cx="0" cy="20882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占位符 2"/>
          <p:cNvSpPr txBox="1">
            <a:spLocks/>
          </p:cNvSpPr>
          <p:nvPr userDrawn="1"/>
        </p:nvSpPr>
        <p:spPr>
          <a:xfrm>
            <a:off x="8668286" y="5272778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资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效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益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分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析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0" name="文本框 49"/>
          <p:cNvSpPr txBox="1"/>
          <p:nvPr userDrawn="1"/>
        </p:nvSpPr>
        <p:spPr>
          <a:xfrm>
            <a:off x="8173366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六章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51" name="直接连接符 50"/>
          <p:cNvCxnSpPr/>
          <p:nvPr userDrawn="1"/>
        </p:nvCxnSpPr>
        <p:spPr>
          <a:xfrm>
            <a:off x="8638207" y="4212679"/>
            <a:ext cx="0" cy="28083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20855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757149" y="112498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917389" y="112498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757149" y="17394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917389" y="17394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757149" y="236831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3917389" y="236831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3" name="文本占位符 2"/>
          <p:cNvSpPr txBox="1">
            <a:spLocks/>
          </p:cNvSpPr>
          <p:nvPr userDrawn="1"/>
        </p:nvSpPr>
        <p:spPr>
          <a:xfrm rot="5400000">
            <a:off x="-106591" y="1043384"/>
            <a:ext cx="23042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Part 5</a:t>
            </a:r>
          </a:p>
        </p:txBody>
      </p:sp>
      <p:sp>
        <p:nvSpPr>
          <p:cNvPr id="14" name="文本占位符 2"/>
          <p:cNvSpPr txBox="1">
            <a:spLocks/>
          </p:cNvSpPr>
          <p:nvPr userDrawn="1"/>
        </p:nvSpPr>
        <p:spPr>
          <a:xfrm>
            <a:off x="738188" y="3946338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建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设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案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Picture 5" descr="C:\Users\Administrator\Desktop\5ty6yu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1757149" y="3795"/>
            <a:ext cx="8523501" cy="7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 bwMode="auto">
          <a:xfrm>
            <a:off x="738188" y="0"/>
            <a:ext cx="0" cy="7561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816864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915257" y="116801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075497" y="116801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915257" y="178245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075497" y="178245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915257" y="241133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075497" y="241133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3" name="文本占位符 2"/>
          <p:cNvSpPr txBox="1">
            <a:spLocks/>
          </p:cNvSpPr>
          <p:nvPr userDrawn="1"/>
        </p:nvSpPr>
        <p:spPr>
          <a:xfrm rot="5400000">
            <a:off x="-106591" y="1043384"/>
            <a:ext cx="23042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Part 6</a:t>
            </a:r>
          </a:p>
        </p:txBody>
      </p:sp>
      <p:sp>
        <p:nvSpPr>
          <p:cNvPr id="14" name="文本占位符 2"/>
          <p:cNvSpPr txBox="1">
            <a:spLocks/>
          </p:cNvSpPr>
          <p:nvPr userDrawn="1"/>
        </p:nvSpPr>
        <p:spPr>
          <a:xfrm>
            <a:off x="738188" y="4409589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项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投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资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效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益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分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析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Picture 5" descr="C:\Users\Administrator\Desktop\5ty6yu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1757149" y="3795"/>
            <a:ext cx="8523501" cy="7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 userDrawn="1"/>
        </p:nvCxnSpPr>
        <p:spPr bwMode="auto">
          <a:xfrm>
            <a:off x="738188" y="0"/>
            <a:ext cx="0" cy="7561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89847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9" name="文本占位符 1"/>
          <p:cNvSpPr txBox="1">
            <a:spLocks/>
          </p:cNvSpPr>
          <p:nvPr userDrawn="1"/>
        </p:nvSpPr>
        <p:spPr>
          <a:xfrm>
            <a:off x="-1" y="1260344"/>
            <a:ext cx="10269963" cy="1368159"/>
          </a:xfrm>
          <a:prstGeom prst="rect">
            <a:avLst/>
          </a:prstGeom>
          <a:solidFill>
            <a:srgbClr val="F79646">
              <a:lumMod val="75000"/>
              <a:alpha val="78000"/>
            </a:srgbClr>
          </a:solidFill>
        </p:spPr>
        <p:txBody>
          <a:bodyPr vert="horz" lIns="101837" tIns="50918" rIns="101837" bIns="50918" rtlCol="0" anchor="ctr"/>
          <a:lstStyle>
            <a:defPPr>
              <a:defRPr lang="zh-CN"/>
            </a:defPPr>
            <a:lvl1pPr marL="0" algn="l" defTabSz="101836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184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367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551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735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918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5102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4285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3469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0"/>
          </p:nvPr>
        </p:nvSpPr>
        <p:spPr>
          <a:xfrm>
            <a:off x="90240" y="1260344"/>
            <a:ext cx="10081120" cy="136815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1" name="文本占位符 2"/>
          <p:cNvSpPr txBox="1">
            <a:spLocks/>
          </p:cNvSpPr>
          <p:nvPr userDrawn="1"/>
        </p:nvSpPr>
        <p:spPr>
          <a:xfrm>
            <a:off x="-1" y="6637549"/>
            <a:ext cx="10269963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云南省招商合作局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深圳中商智库规划设计院</a:t>
            </a:r>
          </a:p>
        </p:txBody>
      </p:sp>
      <p:sp>
        <p:nvSpPr>
          <p:cNvPr id="2" name="AutoShape 2" descr="http://img3.imgtn.bdimg.com/it/u=979789132,1189552222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华文细黑" pitchFamily="2" charset="-122"/>
              <a:cs typeface="+mn-cs"/>
            </a:endParaRPr>
          </a:p>
        </p:txBody>
      </p:sp>
      <p:sp>
        <p:nvSpPr>
          <p:cNvPr id="4" name="AutoShape 2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华文细黑" pitchFamily="2" charset="-122"/>
              <a:cs typeface="+mn-cs"/>
            </a:endParaRPr>
          </a:p>
        </p:txBody>
      </p:sp>
      <p:sp>
        <p:nvSpPr>
          <p:cNvPr id="5" name="AutoShape 4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华文细黑" pitchFamily="2" charset="-122"/>
              <a:cs typeface="+mn-cs"/>
            </a:endParaRPr>
          </a:p>
        </p:txBody>
      </p:sp>
      <p:sp>
        <p:nvSpPr>
          <p:cNvPr id="6" name="AutoShape 6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华文细黑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99572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11" name="文本占位符 2"/>
          <p:cNvSpPr txBox="1">
            <a:spLocks/>
          </p:cNvSpPr>
          <p:nvPr userDrawn="1"/>
        </p:nvSpPr>
        <p:spPr>
          <a:xfrm>
            <a:off x="-1" y="6637549"/>
            <a:ext cx="10269963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云南省招商合作局</a:t>
            </a:r>
          </a:p>
        </p:txBody>
      </p:sp>
    </p:spTree>
    <p:extLst>
      <p:ext uri="{BB962C8B-B14F-4D97-AF65-F5344CB8AC3E}">
        <p14:creationId xmlns:p14="http://schemas.microsoft.com/office/powerpoint/2010/main" val="15863029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 bwMode="auto">
          <a:xfrm>
            <a:off x="9160401" y="0"/>
            <a:ext cx="380498" cy="2793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26" name="椭圆 25"/>
          <p:cNvSpPr/>
          <p:nvPr userDrawn="1"/>
        </p:nvSpPr>
        <p:spPr bwMode="auto">
          <a:xfrm>
            <a:off x="8677066" y="1749582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27" name="椭圆 26"/>
          <p:cNvSpPr/>
          <p:nvPr userDrawn="1"/>
        </p:nvSpPr>
        <p:spPr bwMode="auto">
          <a:xfrm>
            <a:off x="8677066" y="2327440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3" name="椭圆 2"/>
          <p:cNvSpPr/>
          <p:nvPr userDrawn="1"/>
        </p:nvSpPr>
        <p:spPr bwMode="auto">
          <a:xfrm>
            <a:off x="8677066" y="562207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20" name="椭圆 19"/>
          <p:cNvSpPr/>
          <p:nvPr userDrawn="1"/>
        </p:nvSpPr>
        <p:spPr bwMode="auto">
          <a:xfrm>
            <a:off x="8677067" y="1126909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22" name="矩形 259"/>
          <p:cNvSpPr>
            <a:spLocks noChangeArrowheads="1"/>
          </p:cNvSpPr>
          <p:nvPr userDrawn="1"/>
        </p:nvSpPr>
        <p:spPr bwMode="auto">
          <a:xfrm>
            <a:off x="8455987" y="546045"/>
            <a:ext cx="653127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七 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彩 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云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南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矩形 259"/>
          <p:cNvSpPr>
            <a:spLocks noChangeArrowheads="1"/>
          </p:cNvSpPr>
          <p:nvPr userDrawn="1"/>
        </p:nvSpPr>
        <p:spPr bwMode="auto">
          <a:xfrm>
            <a:off x="8782551" y="546045"/>
            <a:ext cx="760997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商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机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无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限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731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7631"/>
            <a:ext cx="8155136" cy="676656"/>
          </a:xfrm>
          <a:custGeom>
            <a:avLst/>
            <a:gdLst>
              <a:gd name="connsiteX0" fmla="*/ 0 w 6014720"/>
              <a:gd name="connsiteY0" fmla="*/ 0 h 701040"/>
              <a:gd name="connsiteX1" fmla="*/ 60147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FF6600">
              <a:alpha val="1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684287"/>
            <a:ext cx="10261600" cy="45719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9323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 hasCustomPrompt="1"/>
          </p:nvPr>
        </p:nvSpPr>
        <p:spPr>
          <a:xfrm>
            <a:off x="773113" y="900311"/>
            <a:ext cx="8821738" cy="1367161"/>
          </a:xfrm>
          <a:prstGeom prst="rect">
            <a:avLst/>
          </a:prstGeom>
        </p:spPr>
        <p:txBody>
          <a:bodyPr vert="horz" lIns="80165" tIns="40083" rIns="80165" bIns="40083" rtlCol="0" anchor="t">
            <a:normAutofit/>
          </a:bodyPr>
          <a:lstStyle>
            <a:lvl1pPr eaLnBrk="1">
              <a:lnSpc>
                <a:spcPct val="150000"/>
              </a:lnSpc>
              <a:defRPr sz="1400" b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此处编辑母版标题样式</a:t>
            </a:r>
            <a:endParaRPr lang="zh-CN" altLang="en-US" dirty="0"/>
          </a:p>
        </p:txBody>
      </p:sp>
      <p:sp>
        <p:nvSpPr>
          <p:cNvPr id="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8312" y="10822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486575" y="1457183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828075"/>
            <a:ext cx="2671137" cy="3650553"/>
          </a:xfrm>
          <a:prstGeom prst="rect">
            <a:avLst/>
          </a:prstGeom>
        </p:spPr>
      </p:pic>
      <p:sp>
        <p:nvSpPr>
          <p:cNvPr id="20" name="文本框 19"/>
          <p:cNvSpPr txBox="1"/>
          <p:nvPr userDrawn="1"/>
        </p:nvSpPr>
        <p:spPr>
          <a:xfrm>
            <a:off x="8723010" y="2257257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第一章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8484959" y="2257257"/>
            <a:ext cx="0" cy="285427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10545788" y="54027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idx="14" hasCustomPrompt="1"/>
          </p:nvPr>
        </p:nvSpPr>
        <p:spPr>
          <a:xfrm>
            <a:off x="10548194" y="250965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1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0545788" y="1154719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2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10548194" y="312410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3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0545788" y="1783599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34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10548194" y="375298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8" name="文本占位符 2"/>
          <p:cNvSpPr txBox="1">
            <a:spLocks/>
          </p:cNvSpPr>
          <p:nvPr userDrawn="1"/>
        </p:nvSpPr>
        <p:spPr>
          <a:xfrm>
            <a:off x="7795096" y="3445755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环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境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51488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791899" y="1124174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952139" y="1124174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791899" y="173862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952139" y="173862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791899" y="236750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3952139" y="236750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1486575" y="1556222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927114"/>
            <a:ext cx="2671137" cy="3650553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8723010" y="2376109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第二章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8484959" y="2376109"/>
            <a:ext cx="0" cy="285427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/>
          <p:cNvSpPr txBox="1">
            <a:spLocks/>
          </p:cNvSpPr>
          <p:nvPr userDrawn="1"/>
        </p:nvSpPr>
        <p:spPr>
          <a:xfrm>
            <a:off x="7795096" y="3564607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优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势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7175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2066875" y="99056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227115" y="99056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2066875" y="160501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227115" y="160501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2066875" y="223389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227115" y="223389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548383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919275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23010" y="1992274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第三章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484959" y="1992274"/>
            <a:ext cx="0" cy="378538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795096" y="3545414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业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市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场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条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件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0821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945001" y="654407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105241" y="654407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945001" y="126885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105241" y="126885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945001" y="189773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105241" y="189773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537695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908587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71347" y="1932553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第四章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533296" y="1932553"/>
            <a:ext cx="0" cy="378538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824719" y="3636615"/>
            <a:ext cx="3888432" cy="523895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发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定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位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标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4742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757149" y="71591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917389" y="71591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757149" y="133036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917389" y="133036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757149" y="195924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3917389" y="195924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499348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870240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23010" y="2376109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第五章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484959" y="2376109"/>
            <a:ext cx="0" cy="285427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795096" y="3564607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建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案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28399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915257" y="74828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075497" y="74828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915257" y="136273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075497" y="136273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915257" y="199161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075497" y="199161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488695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859587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23010" y="1984011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第六章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484959" y="1984011"/>
            <a:ext cx="0" cy="371338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795096" y="3564607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效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益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析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52230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9" name="文本占位符 1"/>
          <p:cNvSpPr txBox="1">
            <a:spLocks/>
          </p:cNvSpPr>
          <p:nvPr userDrawn="1"/>
        </p:nvSpPr>
        <p:spPr>
          <a:xfrm>
            <a:off x="-1" y="1260344"/>
            <a:ext cx="10269963" cy="1368159"/>
          </a:xfrm>
          <a:prstGeom prst="rect">
            <a:avLst/>
          </a:prstGeom>
          <a:solidFill>
            <a:srgbClr val="F79646">
              <a:lumMod val="75000"/>
              <a:alpha val="78000"/>
            </a:srgbClr>
          </a:solidFill>
        </p:spPr>
        <p:txBody>
          <a:bodyPr vert="horz" lIns="101837" tIns="50918" rIns="101837" bIns="50918" rtlCol="0" anchor="ctr"/>
          <a:lstStyle>
            <a:defPPr>
              <a:defRPr lang="zh-CN"/>
            </a:defPPr>
            <a:lvl1pPr marL="0" algn="l" defTabSz="101836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184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367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551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735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918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5102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4285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3469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0"/>
          </p:nvPr>
        </p:nvSpPr>
        <p:spPr>
          <a:xfrm>
            <a:off x="90240" y="1260344"/>
            <a:ext cx="10081120" cy="136815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1" name="文本占位符 2"/>
          <p:cNvSpPr txBox="1">
            <a:spLocks/>
          </p:cNvSpPr>
          <p:nvPr userDrawn="1"/>
        </p:nvSpPr>
        <p:spPr>
          <a:xfrm>
            <a:off x="-1" y="6637549"/>
            <a:ext cx="10269963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zh-CN" altLang="en-US" sz="1600" i="0" dirty="0" smtClean="0">
                <a:solidFill>
                  <a:schemeClr val="bg1"/>
                </a:solidFill>
              </a:rPr>
              <a:t>云南省招商合作局</a:t>
            </a:r>
          </a:p>
          <a:p>
            <a:pPr algn="ctr"/>
            <a:r>
              <a:rPr lang="zh-CN" altLang="en-US" sz="1600" i="0" dirty="0" smtClean="0">
                <a:solidFill>
                  <a:schemeClr val="bg1"/>
                </a:solidFill>
              </a:rPr>
              <a:t>深圳中商智库规划设计院</a:t>
            </a:r>
          </a:p>
        </p:txBody>
      </p:sp>
      <p:sp>
        <p:nvSpPr>
          <p:cNvPr id="2" name="AutoShape 2" descr="http://img3.imgtn.bdimg.com/it/u=979789132,1189552222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AutoShape 2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6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535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5"/>
          <p:cNvSpPr>
            <a:spLocks noChangeArrowheads="1"/>
          </p:cNvSpPr>
          <p:nvPr/>
        </p:nvSpPr>
        <p:spPr bwMode="auto">
          <a:xfrm>
            <a:off x="4321879" y="7165007"/>
            <a:ext cx="161632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2" rIns="91443" bIns="45722"/>
          <a:lstStyle/>
          <a:p>
            <a:pPr algn="ctr" eaLnBrk="0" hangingPunct="0"/>
            <a:r>
              <a:rPr lang="de-DE" altLang="zh-CN" sz="900" b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fld id="{7D9563B4-B4C6-4C70-A1ED-554D86885FA5}" type="slidenum">
              <a:rPr lang="zh-CN" altLang="en-US" sz="900" b="0" i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pPr algn="ctr" eaLnBrk="0" hangingPunct="0"/>
              <a:t>‹#›</a:t>
            </a:fld>
            <a:endParaRPr lang="en-US" altLang="zh-CN" sz="900" b="0" i="0" dirty="0">
              <a:solidFill>
                <a:srgbClr val="32BEB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36" r:id="rId1"/>
    <p:sldLayoutId id="2147487328" r:id="rId2"/>
    <p:sldLayoutId id="2147487356" r:id="rId3"/>
    <p:sldLayoutId id="2147487357" r:id="rId4"/>
    <p:sldLayoutId id="2147487358" r:id="rId5"/>
    <p:sldLayoutId id="2147487359" r:id="rId6"/>
    <p:sldLayoutId id="2147487360" r:id="rId7"/>
    <p:sldLayoutId id="2147487361" r:id="rId8"/>
    <p:sldLayoutId id="2147487341" r:id="rId9"/>
    <p:sldLayoutId id="2147487355" r:id="rId10"/>
    <p:sldLayoutId id="2147487354" r:id="rId11"/>
    <p:sldLayoutId id="2147487347" r:id="rId12"/>
    <p:sldLayoutId id="2147487351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5pPr>
      <a:lvl6pPr marL="457215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3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44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59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211548" indent="-21154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•"/>
        <a:defRPr sz="1000">
          <a:solidFill>
            <a:schemeClr val="tx1"/>
          </a:solidFill>
          <a:latin typeface="仿宋_GB2312" pitchFamily="49" charset="-122"/>
          <a:ea typeface="仿宋_GB2312" pitchFamily="49" charset="-122"/>
          <a:cs typeface="+mn-cs"/>
        </a:defRPr>
      </a:lvl1pPr>
      <a:lvl2pPr marL="740417" indent="-283919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500" b="1">
          <a:solidFill>
            <a:schemeClr val="tx1"/>
          </a:solidFill>
          <a:latin typeface="+mn-lt"/>
          <a:ea typeface="华文细黑" pitchFamily="2" charset="-122"/>
        </a:defRPr>
      </a:lvl2pPr>
      <a:lvl3pPr marL="1141244" indent="-2268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100" b="1">
          <a:solidFill>
            <a:schemeClr val="tx1"/>
          </a:solidFill>
          <a:latin typeface="+mn-lt"/>
          <a:ea typeface="华文细黑" pitchFamily="2" charset="-122"/>
        </a:defRPr>
      </a:lvl3pPr>
      <a:lvl4pPr marL="1597742" indent="-2268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 b="1">
          <a:solidFill>
            <a:schemeClr val="tx1"/>
          </a:solidFill>
          <a:latin typeface="+mn-lt"/>
          <a:ea typeface="华文细黑" pitchFamily="2" charset="-122"/>
        </a:defRPr>
      </a:lvl4pPr>
      <a:lvl5pPr marL="2055632" indent="-226858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华文细黑" pitchFamily="2" charset="-122"/>
        </a:defRPr>
      </a:lvl5pPr>
      <a:lvl6pPr marL="2514682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96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111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326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5"/>
          <p:cNvSpPr>
            <a:spLocks noChangeArrowheads="1"/>
          </p:cNvSpPr>
          <p:nvPr/>
        </p:nvSpPr>
        <p:spPr bwMode="auto">
          <a:xfrm>
            <a:off x="4321879" y="7165007"/>
            <a:ext cx="161632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2" rIns="91443" bIns="45722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900" b="0" i="1" u="none" strike="noStrike" kern="1200" cap="none" spc="0" normalizeH="0" baseline="0" noProof="0" dirty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fld id="{7D9563B4-B4C6-4C70-A1ED-554D86885FA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63" r:id="rId1"/>
    <p:sldLayoutId id="2147487364" r:id="rId2"/>
    <p:sldLayoutId id="2147487365" r:id="rId3"/>
    <p:sldLayoutId id="2147487366" r:id="rId4"/>
    <p:sldLayoutId id="2147487367" r:id="rId5"/>
    <p:sldLayoutId id="2147487368" r:id="rId6"/>
    <p:sldLayoutId id="2147487369" r:id="rId7"/>
    <p:sldLayoutId id="2147487370" r:id="rId8"/>
    <p:sldLayoutId id="2147487371" r:id="rId9"/>
    <p:sldLayoutId id="2147487372" r:id="rId10"/>
    <p:sldLayoutId id="2147487373" r:id="rId11"/>
    <p:sldLayoutId id="2147487374" r:id="rId12"/>
    <p:sldLayoutId id="2147487375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5pPr>
      <a:lvl6pPr marL="457215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3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44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59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211548" indent="-21154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•"/>
        <a:defRPr sz="1000">
          <a:solidFill>
            <a:schemeClr val="tx1"/>
          </a:solidFill>
          <a:latin typeface="仿宋_GB2312" pitchFamily="49" charset="-122"/>
          <a:ea typeface="仿宋_GB2312" pitchFamily="49" charset="-122"/>
          <a:cs typeface="+mn-cs"/>
        </a:defRPr>
      </a:lvl1pPr>
      <a:lvl2pPr marL="740417" indent="-283919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500" b="1">
          <a:solidFill>
            <a:schemeClr val="tx1"/>
          </a:solidFill>
          <a:latin typeface="+mn-lt"/>
          <a:ea typeface="华文细黑" pitchFamily="2" charset="-122"/>
        </a:defRPr>
      </a:lvl2pPr>
      <a:lvl3pPr marL="1141244" indent="-2268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100" b="1">
          <a:solidFill>
            <a:schemeClr val="tx1"/>
          </a:solidFill>
          <a:latin typeface="+mn-lt"/>
          <a:ea typeface="华文细黑" pitchFamily="2" charset="-122"/>
        </a:defRPr>
      </a:lvl3pPr>
      <a:lvl4pPr marL="1597742" indent="-2268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 b="1">
          <a:solidFill>
            <a:schemeClr val="tx1"/>
          </a:solidFill>
          <a:latin typeface="+mn-lt"/>
          <a:ea typeface="华文细黑" pitchFamily="2" charset="-122"/>
        </a:defRPr>
      </a:lvl4pPr>
      <a:lvl5pPr marL="2055632" indent="-226858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华文细黑" pitchFamily="2" charset="-122"/>
        </a:defRPr>
      </a:lvl5pPr>
      <a:lvl6pPr marL="2514682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96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111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326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 bwMode="auto">
          <a:xfrm>
            <a:off x="3402608" y="2052439"/>
            <a:ext cx="3528391" cy="3096344"/>
          </a:xfrm>
          <a:prstGeom prst="rect">
            <a:avLst/>
          </a:prstGeom>
          <a:solidFill>
            <a:srgbClr val="32BEBB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51" y="2290317"/>
            <a:ext cx="2743609" cy="14064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 bwMode="auto">
          <a:xfrm>
            <a:off x="3618632" y="3821309"/>
            <a:ext cx="30684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algn="ctr" hangingPunct="0"/>
            <a:r>
              <a:rPr lang="zh-CN" altLang="en-US" sz="3200" i="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绿色香料产业园</a:t>
            </a:r>
            <a:endParaRPr lang="en-US" altLang="zh-CN" sz="3200" i="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 hangingPunct="0"/>
            <a:r>
              <a:rPr lang="zh-CN" altLang="en-US" sz="3200" i="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开发建设项目</a:t>
            </a:r>
          </a:p>
        </p:txBody>
      </p:sp>
      <p:sp>
        <p:nvSpPr>
          <p:cNvPr id="38" name="矩形 37"/>
          <p:cNvSpPr/>
          <p:nvPr/>
        </p:nvSpPr>
        <p:spPr bwMode="auto">
          <a:xfrm>
            <a:off x="3618632" y="2196455"/>
            <a:ext cx="3068469" cy="276494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7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8188" y="756295"/>
            <a:ext cx="8856662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hangingPunct="0">
              <a:lnSpc>
                <a:spcPct val="135000"/>
              </a:lnSpc>
              <a:buFont typeface="Arial" pitchFamily="34" charset="0"/>
              <a:buChar char="•"/>
            </a:pP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怒江复杂的地形地貌，多种多样的森林类型、土壤种类以及得天独厚的立体气候条件，孕育了丰富的香料植物资源，境内可采集的香料资源丰富，主要品种有</a:t>
            </a:r>
            <a:r>
              <a:rPr lang="zh-CN" altLang="en-US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草果、艳山姜、花椒、山胡椒（山苍子）、八角、高山木姜子、红叶木姜子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等。</a:t>
            </a:r>
          </a:p>
          <a:p>
            <a:pPr marL="144000" indent="-144000" hangingPunct="0">
              <a:lnSpc>
                <a:spcPct val="135000"/>
              </a:lnSpc>
              <a:buFont typeface="Arial" pitchFamily="34" charset="0"/>
              <a:buChar char="•"/>
            </a:pP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年底怒江</a:t>
            </a:r>
            <a:r>
              <a:rPr lang="zh-CN" altLang="en-US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草果种植面积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已达</a:t>
            </a:r>
            <a:r>
              <a:rPr lang="en-US" altLang="zh-CN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103</a:t>
            </a:r>
            <a:r>
              <a:rPr lang="zh-CN" altLang="en-US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万亩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产量</a:t>
            </a:r>
            <a:r>
              <a:rPr lang="en-US" altLang="zh-CN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2.95</a:t>
            </a:r>
            <a:r>
              <a:rPr lang="zh-CN" altLang="en-US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万吨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，全州草果种植面积和产量均占全省总量的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50%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以上，属</a:t>
            </a:r>
            <a:r>
              <a:rPr lang="zh-CN" altLang="en-US" i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全国第一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0" i="0" dirty="0" smtClean="0">
              <a:solidFill>
                <a:srgbClr val="32BEB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336" y="2774275"/>
            <a:ext cx="8498271" cy="431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香料植物资源优势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8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timgsa.baidu.com/timg?image&amp;quality=80&amp;size=b9999_10000&amp;sec=1540528795371&amp;di=b635c538070ade2a961f511c57d7aba0&amp;imgtype=0&amp;src=http%3A%2F%2Fimgsrc.baidu.com%2Fimgad%2Fpic%2Fitem%2Fd1a20cf431adcbefc6dbf33fa7af2edda3cc9f18.jpg"/>
          <p:cNvPicPr>
            <a:picLocks noChangeAspect="1" noChangeArrowheads="1"/>
          </p:cNvPicPr>
          <p:nvPr/>
        </p:nvPicPr>
        <p:blipFill rotWithShape="1">
          <a:blip r:embed="rId2" cstate="print"/>
          <a:srcRect l="5135" r="5755"/>
          <a:stretch/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 bwMode="auto">
          <a:xfrm>
            <a:off x="0" y="0"/>
            <a:ext cx="10261600" cy="756126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0" y="4642419"/>
            <a:ext cx="10261600" cy="2918844"/>
          </a:xfrm>
          <a:prstGeom prst="rect">
            <a:avLst/>
          </a:prstGeom>
          <a:solidFill>
            <a:srgbClr val="279592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8188" y="4838994"/>
            <a:ext cx="88566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全州有林地面积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1898.35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万亩，农村居民人均拥有林地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35.8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亩，是人均耕地的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25.5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倍，全州拥有草山面积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775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万亩，可利用面积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596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万亩，广阔的山林草地为发展草果、艳山姜、花椒等香料植物种植提供了广阔的空间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.</a:t>
            </a:r>
          </a:p>
          <a:p>
            <a:pPr marL="144000" indent="-14400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同时，结合怒江退耕还林和种植业结构调整，计划在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度以上陡坡地新建草果、艳山姜、花椒、山胡椒（山苍子）等香料植物</a:t>
            </a:r>
            <a:r>
              <a:rPr lang="en-US" altLang="zh-CN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69.6</a:t>
            </a:r>
            <a:r>
              <a:rPr lang="zh-CN" altLang="en-US" b="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万亩。</a:t>
            </a:r>
          </a:p>
        </p:txBody>
      </p:sp>
      <p:sp>
        <p:nvSpPr>
          <p:cNvPr id="10" name="矩形 9"/>
          <p:cNvSpPr/>
          <p:nvPr/>
        </p:nvSpPr>
        <p:spPr>
          <a:xfrm>
            <a:off x="1962002" y="982155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>
              <a:lnSpc>
                <a:spcPct val="150000"/>
              </a:lnSpc>
            </a:pP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至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2020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年，怒江全州香料种植总面积达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万亩以上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。其中：</a:t>
            </a:r>
            <a:endParaRPr lang="en-US" altLang="zh-CN" sz="2000" i="0" dirty="0" smtClean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150000"/>
              </a:lnSpc>
            </a:pP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草果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面积稳定在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130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万亩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以上</a:t>
            </a:r>
            <a:endParaRPr lang="en-US" altLang="zh-CN" sz="2000" i="0" dirty="0" smtClean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150000"/>
              </a:lnSpc>
            </a:pP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花椒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种植面积达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亩</a:t>
            </a:r>
            <a:endParaRPr lang="en-US" altLang="zh-CN" sz="2000" i="0" dirty="0" smtClean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150000"/>
              </a:lnSpc>
            </a:pP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艳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山姜种植面积达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亩</a:t>
            </a:r>
            <a:endParaRPr lang="en-US" altLang="zh-CN" sz="2000" i="0" dirty="0" smtClean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150000"/>
              </a:lnSpc>
            </a:pP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山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胡椒（山苍子）种植面积达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亩</a:t>
            </a:r>
            <a:endParaRPr lang="en-US" altLang="zh-CN" sz="2000" i="0" dirty="0" smtClean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150000"/>
              </a:lnSpc>
            </a:pP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其他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香料种植面积达</a:t>
            </a:r>
            <a:r>
              <a:rPr lang="en-US" altLang="zh-CN" sz="2000" i="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亩</a:t>
            </a:r>
          </a:p>
        </p:txBody>
      </p:sp>
      <p:sp>
        <p:nvSpPr>
          <p:cNvPr id="1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2.2 </a:t>
            </a:r>
            <a:r>
              <a:rPr lang="zh-CN" altLang="en-US" i="0" kern="0" dirty="0" smtClean="0"/>
              <a:t>产业发展潜力优势</a:t>
            </a:r>
            <a:endParaRPr lang="zh-CN" altLang="en-US" i="0" kern="0" dirty="0"/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0" y="700390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8" y="488471"/>
            <a:ext cx="601884" cy="2192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6"/>
          <a:stretch/>
        </p:blipFill>
        <p:spPr>
          <a:xfrm>
            <a:off x="0" y="3187308"/>
            <a:ext cx="10261600" cy="44097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6304" y="719253"/>
            <a:ext cx="91451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怒江州是我国重要的生态功能区，是世界自然遗产“三江并流”腹地，享有“地质地貌博物馆”和“世界生物物种基因库”的美誉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境内森林覆盖率达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75.31%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，境内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90%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的林地都覆盖着纯天然腐质土，土壤有机质比例较高，比全国平均水平高出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50%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以上，全氮、碱解氮、有效磷、速效钾等微量元素均高于全国平均水平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怒江的农业生产依旧是传统农耕，大多数山区群众种地不使用农药和化肥，土壤零污染，易于绿色、有机食品生产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众多优质、丰富、多样的生产要素高度聚集，为怒江发展绿色香料提供了得天独厚的自然环境基础，赋予了怒江农产品纯天然、高品质的品牌内涵，在全国独树一帜，使怒江成为发展高品质天然绿色香料的天堂和风水宝地。</a:t>
            </a: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2.3 </a:t>
            </a:r>
            <a:r>
              <a:rPr lang="zh-CN" altLang="en-US" i="0" kern="0" dirty="0" smtClean="0"/>
              <a:t>自然生态环境优势</a:t>
            </a:r>
            <a:r>
              <a:rPr lang="en-US" altLang="zh-CN" i="0" kern="0" dirty="0" smtClean="0"/>
              <a:t> 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8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38312" y="972319"/>
            <a:ext cx="410445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为全力推进深度贫困脱贫攻坚工作，中央及省、州出台了一系列的政策文件。在云南省扶贫开发领导小组关于印发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云南省全力推进迪庆州怒江州深度贫困脱贫攻坚实施方案（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2018—2020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年）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中，将草果、艳山姜、花椒等产业建设纳入产业脱贫的重点，安排了一定的项目资金，力争通过加大基础设施建设，新植扩面和提质增效，不断提升草果、艳山姜、山胡椒（山苍子）、花椒等产业增收效力，为打造怒江“绿色香料产业”提供了良好的政策支持和资金保障。</a:t>
            </a:r>
          </a:p>
        </p:txBody>
      </p:sp>
      <p:sp>
        <p:nvSpPr>
          <p:cNvPr id="6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2.4 </a:t>
            </a:r>
            <a:r>
              <a:rPr lang="zh-CN" altLang="en-US" i="0" kern="0" dirty="0" smtClean="0"/>
              <a:t>省级政策支持和资金保障优势条件</a:t>
            </a:r>
            <a:endParaRPr lang="zh-CN" altLang="en-US" i="0" kern="0" dirty="0"/>
          </a:p>
        </p:txBody>
      </p:sp>
      <p:cxnSp>
        <p:nvCxnSpPr>
          <p:cNvPr id="7" name="直接连接符 6"/>
          <p:cNvCxnSpPr/>
          <p:nvPr/>
        </p:nvCxnSpPr>
        <p:spPr bwMode="auto">
          <a:xfrm>
            <a:off x="0" y="700390"/>
            <a:ext cx="67149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92" y="488471"/>
            <a:ext cx="601884" cy="2192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4" y="1058283"/>
            <a:ext cx="4031867" cy="582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4808"/>
            <a:ext cx="10346066" cy="2196456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31195" y="900311"/>
            <a:ext cx="54357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怒江州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委、州政府高度重视香料产业的培育与健康发展，在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云南省怒江州傈僳族自治州全力推进深度贫困脱贫攻坚实施方案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怒江州人民政府办公室关于农业产业扶贫的指导意见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（怒政办发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〔2017〕126 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号）和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中共怒江州委怒江州人民政府关于全力打造“三张牌”助推怒江脱贫攻坚的实施意见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中，提出将绿色香料产业作为生产基地和品牌建设的重点来抓，并明确在绿色香料产业园基础设施建设、品牌打造、人才引进、财政补助、金融信贷等方面予以政策扶持。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928" y="612279"/>
            <a:ext cx="3600400" cy="4606892"/>
          </a:xfrm>
          <a:prstGeom prst="rect">
            <a:avLst/>
          </a:prstGeom>
          <a:ln w="15875">
            <a:solidFill>
              <a:schemeClr val="accent1"/>
            </a:solidFill>
            <a:prstDash val="dash"/>
          </a:ln>
        </p:spPr>
      </p:pic>
      <p:sp>
        <p:nvSpPr>
          <p:cNvPr id="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2.5 </a:t>
            </a:r>
            <a:r>
              <a:rPr lang="zh-CN" altLang="en-US" i="0" kern="0" dirty="0" smtClean="0"/>
              <a:t>怒江州委、州政府高度重视</a:t>
            </a:r>
            <a:endParaRPr lang="zh-CN" altLang="en-US" i="0" kern="0" dirty="0"/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700390"/>
            <a:ext cx="592668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98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 bwMode="auto">
          <a:xfrm>
            <a:off x="4526187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5318275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6134846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6854926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文本占位符 1"/>
          <p:cNvSpPr txBox="1">
            <a:spLocks/>
          </p:cNvSpPr>
          <p:nvPr/>
        </p:nvSpPr>
        <p:spPr>
          <a:xfrm>
            <a:off x="4554736" y="2689774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产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链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分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析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507211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3.1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5299299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3.2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115870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3.3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835950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9" name="文本占位符 1"/>
          <p:cNvSpPr txBox="1">
            <a:spLocks/>
          </p:cNvSpPr>
          <p:nvPr/>
        </p:nvSpPr>
        <p:spPr>
          <a:xfrm>
            <a:off x="5346824" y="270051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国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际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产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市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场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占位符 1"/>
          <p:cNvSpPr txBox="1">
            <a:spLocks/>
          </p:cNvSpPr>
          <p:nvPr/>
        </p:nvSpPr>
        <p:spPr>
          <a:xfrm>
            <a:off x="6138912" y="270051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中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国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产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市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场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占位符 1"/>
          <p:cNvSpPr txBox="1">
            <a:spLocks/>
          </p:cNvSpPr>
          <p:nvPr/>
        </p:nvSpPr>
        <p:spPr>
          <a:xfrm>
            <a:off x="6904261" y="270051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本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展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潜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力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5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188" y="900311"/>
            <a:ext cx="8856662" cy="1080022"/>
          </a:xfrm>
        </p:spPr>
        <p:txBody>
          <a:bodyPr>
            <a:noAutofit/>
          </a:bodyPr>
          <a:lstStyle/>
          <a:p>
            <a:pPr marL="144000" lvl="0" indent="-144000">
              <a:buFont typeface="Arial" pitchFamily="34" charset="0"/>
              <a:buChar char="•"/>
            </a:pPr>
            <a:r>
              <a:rPr lang="zh-CN" altLang="en-US" sz="1800" kern="1200" dirty="0" smtClean="0">
                <a:cs typeface="+mn-cs"/>
              </a:rPr>
              <a:t>香料行业是国民经济中科技含量高、配套性强、与其它行业关联度高的行业，其产品广泛应用于食品、医药、日用等加香产品中，中国香料香精每年约销售</a:t>
            </a:r>
            <a:r>
              <a:rPr lang="en-US" altLang="zh-CN" sz="1800" kern="1200" dirty="0" smtClean="0">
                <a:cs typeface="+mn-cs"/>
              </a:rPr>
              <a:t>200</a:t>
            </a:r>
            <a:r>
              <a:rPr lang="zh-CN" altLang="en-US" sz="1800" kern="1200" dirty="0" smtClean="0">
                <a:cs typeface="+mn-cs"/>
              </a:rPr>
              <a:t>亿元人民币的产品，总量虽小，但它覆盖上述关联行业的年销售额可达到</a:t>
            </a:r>
            <a:r>
              <a:rPr lang="en-US" altLang="zh-CN" sz="1800" kern="1200" dirty="0" smtClean="0">
                <a:cs typeface="+mn-cs"/>
              </a:rPr>
              <a:t>10</a:t>
            </a:r>
            <a:r>
              <a:rPr lang="zh-CN" altLang="en-US" sz="1800" kern="1200" dirty="0" smtClean="0">
                <a:cs typeface="+mn-cs"/>
              </a:rPr>
              <a:t>万亿元人民币。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1216" y="3359025"/>
            <a:ext cx="1615311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天然香料</a:t>
            </a:r>
            <a:endParaRPr lang="zh-CN" altLang="en-US" b="0" i="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3116" y="6167337"/>
            <a:ext cx="1670289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医药卫生工业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1215" y="6158045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合成香料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320" y="3365990"/>
            <a:ext cx="432048" cy="3139321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香料</a:t>
            </a: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0" i="0" kern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8305" y="3421741"/>
            <a:ext cx="1631766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食品工业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8305" y="4347403"/>
            <a:ext cx="1631766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烟酒工业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8305" y="5209167"/>
            <a:ext cx="1631766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日化工业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8102" y="5087217"/>
            <a:ext cx="3599014" cy="646331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香水、化妆品、香皂、洗发水、洗洁精、牙膏、洗衣粉、膏霜等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2408" y="4829080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天然等同香料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8102" y="4131379"/>
            <a:ext cx="1728962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烟草行业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78102" y="4635435"/>
            <a:ext cx="1728962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酒行业</a:t>
            </a:r>
          </a:p>
        </p:txBody>
      </p:sp>
      <p:sp>
        <p:nvSpPr>
          <p:cNvPr id="32" name="矩形 31"/>
          <p:cNvSpPr/>
          <p:nvPr/>
        </p:nvSpPr>
        <p:spPr>
          <a:xfrm>
            <a:off x="3978672" y="2772519"/>
            <a:ext cx="28418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香</a:t>
            </a: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料产</a:t>
            </a: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业链示意图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78102" y="3143001"/>
            <a:ext cx="1728962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冷饮饮料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78102" y="3626530"/>
            <a:ext cx="1728962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糖果烘焙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723088" y="3143001"/>
            <a:ext cx="1656184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调味品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23088" y="3627323"/>
            <a:ext cx="1656184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其他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98122" y="5879305"/>
            <a:ext cx="3581150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香疗，防病、保健、振奋精神等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98122" y="6363627"/>
            <a:ext cx="3581150" cy="369332"/>
          </a:xfrm>
          <a:prstGeom prst="rect">
            <a:avLst/>
          </a:prstGeom>
          <a:solidFill>
            <a:schemeClr val="bg1"/>
          </a:solidFill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0" i="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杀菌、防腐、避臭等</a:t>
            </a:r>
          </a:p>
        </p:txBody>
      </p:sp>
      <p:cxnSp>
        <p:nvCxnSpPr>
          <p:cNvPr id="48" name="肘形连接符 47"/>
          <p:cNvCxnSpPr>
            <a:stCxn id="8" idx="3"/>
            <a:endCxn id="5" idx="1"/>
          </p:cNvCxnSpPr>
          <p:nvPr/>
        </p:nvCxnSpPr>
        <p:spPr bwMode="auto">
          <a:xfrm flipV="1">
            <a:off x="1242368" y="3543691"/>
            <a:ext cx="338848" cy="13919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肘形连接符 49"/>
          <p:cNvCxnSpPr>
            <a:stCxn id="8" idx="3"/>
            <a:endCxn id="7" idx="1"/>
          </p:cNvCxnSpPr>
          <p:nvPr/>
        </p:nvCxnSpPr>
        <p:spPr bwMode="auto">
          <a:xfrm>
            <a:off x="1242368" y="4935651"/>
            <a:ext cx="338847" cy="14070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肘形连接符 51"/>
          <p:cNvCxnSpPr>
            <a:stCxn id="8" idx="3"/>
            <a:endCxn id="15" idx="1"/>
          </p:cNvCxnSpPr>
          <p:nvPr/>
        </p:nvCxnSpPr>
        <p:spPr bwMode="auto">
          <a:xfrm>
            <a:off x="1242368" y="4935651"/>
            <a:ext cx="360040" cy="7809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肘形连接符 53"/>
          <p:cNvCxnSpPr>
            <a:stCxn id="5" idx="3"/>
            <a:endCxn id="7" idx="3"/>
          </p:cNvCxnSpPr>
          <p:nvPr/>
        </p:nvCxnSpPr>
        <p:spPr bwMode="auto">
          <a:xfrm flipH="1">
            <a:off x="3165391" y="3543691"/>
            <a:ext cx="31136" cy="2799020"/>
          </a:xfrm>
          <a:prstGeom prst="bentConnector3">
            <a:avLst>
              <a:gd name="adj1" fmla="val -42686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直接连接符 65"/>
          <p:cNvCxnSpPr/>
          <p:nvPr/>
        </p:nvCxnSpPr>
        <p:spPr bwMode="auto">
          <a:xfrm>
            <a:off x="3329830" y="501374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直接连接符 71"/>
          <p:cNvCxnSpPr>
            <a:stCxn id="15" idx="3"/>
          </p:cNvCxnSpPr>
          <p:nvPr/>
        </p:nvCxnSpPr>
        <p:spPr bwMode="auto">
          <a:xfrm>
            <a:off x="3186584" y="5013746"/>
            <a:ext cx="2880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形状 76"/>
          <p:cNvCxnSpPr>
            <a:endCxn id="10" idx="1"/>
          </p:cNvCxnSpPr>
          <p:nvPr/>
        </p:nvCxnSpPr>
        <p:spPr bwMode="auto">
          <a:xfrm rot="5400000" flipH="1" flipV="1">
            <a:off x="2962021" y="4117463"/>
            <a:ext cx="1407340" cy="38522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形状 78"/>
          <p:cNvCxnSpPr>
            <a:endCxn id="6" idx="1"/>
          </p:cNvCxnSpPr>
          <p:nvPr/>
        </p:nvCxnSpPr>
        <p:spPr bwMode="auto">
          <a:xfrm rot="16200000" flipH="1">
            <a:off x="3024989" y="5543876"/>
            <a:ext cx="1256214" cy="36004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形状 80"/>
          <p:cNvCxnSpPr>
            <a:endCxn id="11" idx="1"/>
          </p:cNvCxnSpPr>
          <p:nvPr/>
        </p:nvCxnSpPr>
        <p:spPr bwMode="auto">
          <a:xfrm rot="5400000" flipH="1" flipV="1">
            <a:off x="3394069" y="4611077"/>
            <a:ext cx="543244" cy="38522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肘形连接符 82"/>
          <p:cNvCxnSpPr>
            <a:endCxn id="12" idx="1"/>
          </p:cNvCxnSpPr>
          <p:nvPr/>
        </p:nvCxnSpPr>
        <p:spPr bwMode="auto">
          <a:xfrm>
            <a:off x="3473076" y="5085754"/>
            <a:ext cx="385229" cy="308079"/>
          </a:xfrm>
          <a:prstGeom prst="bentConnector3">
            <a:avLst>
              <a:gd name="adj1" fmla="val 319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肘形连接符 86"/>
          <p:cNvCxnSpPr>
            <a:stCxn id="10" idx="3"/>
            <a:endCxn id="36" idx="1"/>
          </p:cNvCxnSpPr>
          <p:nvPr/>
        </p:nvCxnSpPr>
        <p:spPr bwMode="auto">
          <a:xfrm flipV="1">
            <a:off x="5490071" y="3327667"/>
            <a:ext cx="288031" cy="27874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肘形连接符 88"/>
          <p:cNvCxnSpPr>
            <a:stCxn id="10" idx="3"/>
            <a:endCxn id="37" idx="1"/>
          </p:cNvCxnSpPr>
          <p:nvPr/>
        </p:nvCxnSpPr>
        <p:spPr bwMode="auto">
          <a:xfrm>
            <a:off x="5490071" y="3606407"/>
            <a:ext cx="288031" cy="2047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直接连接符 90"/>
          <p:cNvCxnSpPr>
            <a:stCxn id="36" idx="3"/>
            <a:endCxn id="38" idx="1"/>
          </p:cNvCxnSpPr>
          <p:nvPr/>
        </p:nvCxnSpPr>
        <p:spPr bwMode="auto">
          <a:xfrm>
            <a:off x="7507064" y="3327667"/>
            <a:ext cx="2160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直接连接符 92"/>
          <p:cNvCxnSpPr>
            <a:stCxn id="37" idx="3"/>
            <a:endCxn id="39" idx="1"/>
          </p:cNvCxnSpPr>
          <p:nvPr/>
        </p:nvCxnSpPr>
        <p:spPr bwMode="auto">
          <a:xfrm>
            <a:off x="7507064" y="3811196"/>
            <a:ext cx="216024" cy="7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肘形连接符 94"/>
          <p:cNvCxnSpPr>
            <a:stCxn id="11" idx="3"/>
            <a:endCxn id="17" idx="1"/>
          </p:cNvCxnSpPr>
          <p:nvPr/>
        </p:nvCxnSpPr>
        <p:spPr bwMode="auto">
          <a:xfrm flipV="1">
            <a:off x="5490071" y="4316045"/>
            <a:ext cx="288031" cy="216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肘形连接符 96"/>
          <p:cNvCxnSpPr>
            <a:stCxn id="11" idx="3"/>
            <a:endCxn id="18" idx="1"/>
          </p:cNvCxnSpPr>
          <p:nvPr/>
        </p:nvCxnSpPr>
        <p:spPr bwMode="auto">
          <a:xfrm>
            <a:off x="5490071" y="4532069"/>
            <a:ext cx="288031" cy="28803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9" name="直接箭头连接符 98"/>
          <p:cNvCxnSpPr>
            <a:stCxn id="12" idx="3"/>
            <a:endCxn id="13" idx="1"/>
          </p:cNvCxnSpPr>
          <p:nvPr/>
        </p:nvCxnSpPr>
        <p:spPr bwMode="auto">
          <a:xfrm>
            <a:off x="5490071" y="5393833"/>
            <a:ext cx="288031" cy="16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肘形连接符 100"/>
          <p:cNvCxnSpPr>
            <a:stCxn id="6" idx="3"/>
            <a:endCxn id="40" idx="1"/>
          </p:cNvCxnSpPr>
          <p:nvPr/>
        </p:nvCxnSpPr>
        <p:spPr bwMode="auto">
          <a:xfrm flipV="1">
            <a:off x="5503405" y="6063971"/>
            <a:ext cx="294717" cy="28803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3" name="肘形连接符 102"/>
          <p:cNvCxnSpPr>
            <a:stCxn id="6" idx="3"/>
            <a:endCxn id="41" idx="1"/>
          </p:cNvCxnSpPr>
          <p:nvPr/>
        </p:nvCxnSpPr>
        <p:spPr bwMode="auto">
          <a:xfrm>
            <a:off x="5503405" y="6352003"/>
            <a:ext cx="294717" cy="19629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直接连接符 42"/>
          <p:cNvCxnSpPr/>
          <p:nvPr/>
        </p:nvCxnSpPr>
        <p:spPr bwMode="auto">
          <a:xfrm>
            <a:off x="0" y="700390"/>
            <a:ext cx="45805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72" y="488471"/>
            <a:ext cx="601884" cy="219268"/>
          </a:xfrm>
          <a:prstGeom prst="rect">
            <a:avLst/>
          </a:prstGeom>
        </p:spPr>
      </p:pic>
      <p:sp>
        <p:nvSpPr>
          <p:cNvPr id="45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3.1 </a:t>
            </a:r>
            <a:r>
              <a:rPr lang="zh-CN" altLang="en-US" i="0" kern="0" dirty="0" smtClean="0"/>
              <a:t>香料产业链分析</a:t>
            </a:r>
            <a:endParaRPr lang="zh-CN" altLang="en-US" i="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188" y="1404367"/>
            <a:ext cx="8856662" cy="1368152"/>
          </a:xfrm>
        </p:spPr>
        <p:txBody>
          <a:bodyPr>
            <a:noAutofit/>
          </a:bodyPr>
          <a:lstStyle/>
          <a:p>
            <a:pPr marL="144000" lvl="0" indent="-144000">
              <a:buFont typeface="Arial" pitchFamily="34" charset="0"/>
              <a:buChar char="•"/>
            </a:pPr>
            <a:r>
              <a:rPr lang="zh-CN" altLang="en-US" sz="1800" kern="1200" dirty="0" smtClean="0">
                <a:cs typeface="+mn-cs"/>
              </a:rPr>
              <a:t>报告显示，全球香精香科产品种类超过</a:t>
            </a:r>
            <a:r>
              <a:rPr lang="en-US" altLang="zh-CN" sz="1800" kern="1200" dirty="0" smtClean="0">
                <a:cs typeface="+mn-cs"/>
              </a:rPr>
              <a:t>6000</a:t>
            </a:r>
            <a:r>
              <a:rPr lang="zh-CN" altLang="en-US" sz="1800" kern="1200" dirty="0" smtClean="0">
                <a:cs typeface="+mn-cs"/>
              </a:rPr>
              <a:t>余种， 销售收入从</a:t>
            </a:r>
            <a:r>
              <a:rPr lang="en-US" altLang="zh-CN" sz="1800" kern="1200" dirty="0" smtClean="0">
                <a:cs typeface="+mn-cs"/>
              </a:rPr>
              <a:t>2008</a:t>
            </a:r>
            <a:r>
              <a:rPr lang="zh-CN" altLang="en-US" sz="1800" kern="1200" dirty="0" smtClean="0">
                <a:cs typeface="+mn-cs"/>
              </a:rPr>
              <a:t>年的</a:t>
            </a:r>
            <a:r>
              <a:rPr lang="en-US" altLang="zh-CN" sz="1800" kern="1200" dirty="0" smtClean="0">
                <a:cs typeface="+mn-cs"/>
              </a:rPr>
              <a:t>203</a:t>
            </a:r>
            <a:r>
              <a:rPr lang="zh-CN" altLang="en-US" sz="1800" kern="1200" dirty="0" smtClean="0">
                <a:cs typeface="+mn-cs"/>
              </a:rPr>
              <a:t>亿美元增长到</a:t>
            </a:r>
            <a:r>
              <a:rPr lang="en-US" altLang="zh-CN" sz="1800" kern="1200" dirty="0" smtClean="0">
                <a:cs typeface="+mn-cs"/>
              </a:rPr>
              <a:t>2017</a:t>
            </a:r>
            <a:r>
              <a:rPr lang="zh-CN" altLang="en-US" sz="1800" kern="1200" dirty="0" smtClean="0">
                <a:cs typeface="+mn-cs"/>
              </a:rPr>
              <a:t>年的</a:t>
            </a:r>
            <a:r>
              <a:rPr lang="en-US" altLang="zh-CN" sz="1800" kern="1200" dirty="0" smtClean="0">
                <a:cs typeface="+mn-cs"/>
              </a:rPr>
              <a:t>263</a:t>
            </a:r>
            <a:r>
              <a:rPr lang="zh-CN" altLang="en-US" sz="1800" kern="1200" dirty="0" smtClean="0">
                <a:cs typeface="+mn-cs"/>
              </a:rPr>
              <a:t>亿美元，复合年均增长率为</a:t>
            </a:r>
            <a:r>
              <a:rPr lang="en-US" altLang="zh-CN" sz="1800" kern="1200" dirty="0" smtClean="0">
                <a:cs typeface="+mn-cs"/>
              </a:rPr>
              <a:t>3%</a:t>
            </a:r>
            <a:r>
              <a:rPr lang="zh-CN" altLang="en-US" sz="1800" kern="1200" dirty="0" smtClean="0">
                <a:cs typeface="+mn-cs"/>
              </a:rPr>
              <a:t>；预计到</a:t>
            </a:r>
            <a:r>
              <a:rPr lang="en-US" altLang="zh-CN" sz="1800" kern="1200" dirty="0" smtClean="0">
                <a:cs typeface="+mn-cs"/>
              </a:rPr>
              <a:t>2024</a:t>
            </a:r>
            <a:r>
              <a:rPr lang="zh-CN" altLang="en-US" sz="1800" kern="1200" dirty="0" smtClean="0">
                <a:cs typeface="+mn-cs"/>
              </a:rPr>
              <a:t>年全球香精香料市场规模将达到</a:t>
            </a:r>
            <a:r>
              <a:rPr lang="en-US" altLang="zh-CN" sz="1800" b="1" kern="1200" dirty="0" smtClean="0">
                <a:solidFill>
                  <a:srgbClr val="32BEBB"/>
                </a:solidFill>
                <a:cs typeface="+mn-cs"/>
              </a:rPr>
              <a:t>327</a:t>
            </a:r>
            <a:r>
              <a:rPr lang="zh-CN" altLang="en-US" sz="1800" b="1" kern="1200" dirty="0" smtClean="0">
                <a:solidFill>
                  <a:srgbClr val="32BEBB"/>
                </a:solidFill>
                <a:cs typeface="+mn-cs"/>
              </a:rPr>
              <a:t>亿美元。</a:t>
            </a:r>
            <a:r>
              <a:rPr lang="zh-CN" altLang="en-US" sz="1800" kern="1200" dirty="0" smtClean="0">
                <a:solidFill>
                  <a:srgbClr val="32BEBB"/>
                </a:solidFill>
                <a:cs typeface="+mn-cs"/>
              </a:rPr>
              <a:t/>
            </a:r>
            <a:br>
              <a:rPr lang="zh-CN" altLang="en-US" sz="1800" kern="1200" dirty="0" smtClean="0">
                <a:solidFill>
                  <a:srgbClr val="32BEBB"/>
                </a:solidFill>
                <a:cs typeface="+mn-cs"/>
              </a:rPr>
            </a:br>
            <a:endParaRPr lang="zh-CN" altLang="en-US" sz="1800" kern="1200" dirty="0" smtClean="0">
              <a:solidFill>
                <a:srgbClr val="32BEBB"/>
              </a:solidFill>
              <a:cs typeface="+mn-cs"/>
            </a:endParaRPr>
          </a:p>
        </p:txBody>
      </p:sp>
      <p:sp>
        <p:nvSpPr>
          <p:cNvPr id="43" name="文本占位符 3"/>
          <p:cNvSpPr txBox="1"/>
          <p:nvPr/>
        </p:nvSpPr>
        <p:spPr>
          <a:xfrm>
            <a:off x="3466480" y="6804967"/>
            <a:ext cx="4104580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全球香精香料市场规模现状及走势图（亿美元）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5" name="图表 44"/>
          <p:cNvGraphicFramePr/>
          <p:nvPr>
            <p:extLst>
              <p:ext uri="{D42A27DB-BD31-4B8C-83A1-F6EECF244321}">
                <p14:modId xmlns:p14="http://schemas.microsoft.com/office/powerpoint/2010/main" val="707964788"/>
              </p:ext>
            </p:extLst>
          </p:nvPr>
        </p:nvGraphicFramePr>
        <p:xfrm>
          <a:off x="759148" y="2844527"/>
          <a:ext cx="8856662" cy="3912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内容占位符 1"/>
          <p:cNvSpPr txBox="1"/>
          <p:nvPr/>
        </p:nvSpPr>
        <p:spPr bwMode="auto">
          <a:xfrm>
            <a:off x="738188" y="900312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市场规模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endCxn id="11" idx="2"/>
          </p:cNvCxnSpPr>
          <p:nvPr/>
        </p:nvCxnSpPr>
        <p:spPr bwMode="auto">
          <a:xfrm>
            <a:off x="0" y="700390"/>
            <a:ext cx="4734756" cy="18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2" y="488471"/>
            <a:ext cx="601884" cy="219268"/>
          </a:xfrm>
          <a:prstGeom prst="rect">
            <a:avLst/>
          </a:prstGeom>
        </p:spPr>
      </p:pic>
      <p:sp>
        <p:nvSpPr>
          <p:cNvPr id="1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3.2 </a:t>
            </a:r>
            <a:r>
              <a:rPr lang="zh-CN" altLang="en-US" i="0" kern="0" dirty="0" smtClean="0"/>
              <a:t>国际香料产业市场</a:t>
            </a:r>
            <a:endParaRPr lang="zh-CN" altLang="en-US" i="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0" y="1"/>
            <a:ext cx="10261600" cy="7559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8194" name="Picture 2" descr="C:\Users\Administrator\Desktop\thy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759987"/>
            <a:ext cx="9001125" cy="44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188" y="1430588"/>
            <a:ext cx="8856662" cy="1080022"/>
          </a:xfrm>
        </p:spPr>
        <p:txBody>
          <a:bodyPr>
            <a:noAutofit/>
          </a:bodyPr>
          <a:lstStyle/>
          <a:p>
            <a:pPr marL="144000" lvl="0" indent="-144000">
              <a:buFont typeface="Arial" pitchFamily="34" charset="0"/>
              <a:buChar char="•"/>
            </a:pPr>
            <a:r>
              <a:rPr lang="zh-CN" altLang="en-US" sz="1800" kern="1200" dirty="0" smtClean="0">
                <a:cs typeface="+mn-cs"/>
              </a:rPr>
              <a:t>总体来看，世界香料业呈现</a:t>
            </a:r>
            <a:r>
              <a:rPr lang="zh-CN" altLang="en-US" sz="1800" b="1" kern="1200" dirty="0" smtClean="0">
                <a:solidFill>
                  <a:srgbClr val="32BEBB"/>
                </a:solidFill>
                <a:cs typeface="+mn-cs"/>
              </a:rPr>
              <a:t>高度垄断</a:t>
            </a:r>
            <a:r>
              <a:rPr lang="zh-CN" altLang="en-US" sz="1800" kern="1200" dirty="0" smtClean="0">
                <a:cs typeface="+mn-cs"/>
              </a:rPr>
              <a:t>状况，市场主要掌握在像美国</a:t>
            </a:r>
            <a:r>
              <a:rPr lang="en-US" altLang="zh-CN" sz="1800" kern="1200" dirty="0" smtClean="0">
                <a:cs typeface="+mn-cs"/>
              </a:rPr>
              <a:t>IFF</a:t>
            </a:r>
            <a:r>
              <a:rPr lang="zh-CN" altLang="en-US" sz="1800" kern="1200" dirty="0" smtClean="0">
                <a:cs typeface="+mn-cs"/>
              </a:rPr>
              <a:t>和威斯康新、瑞士奇华顿和芬关意、德国德威龙、日本高砂和长谷川等</a:t>
            </a:r>
            <a:r>
              <a:rPr lang="zh-CN" altLang="en-US" sz="1800" b="1" kern="1200" dirty="0" smtClean="0">
                <a:solidFill>
                  <a:srgbClr val="32BEBB"/>
                </a:solidFill>
                <a:cs typeface="+mn-cs"/>
              </a:rPr>
              <a:t>国际十大香精香料公司</a:t>
            </a:r>
            <a:r>
              <a:rPr lang="zh-CN" altLang="en-US" sz="1800" kern="1200" dirty="0" smtClean="0">
                <a:cs typeface="+mn-cs"/>
              </a:rPr>
              <a:t>。</a:t>
            </a:r>
            <a:r>
              <a:rPr lang="en-US" altLang="zh-CN" sz="1800" dirty="0" smtClean="0"/>
              <a:t>2017</a:t>
            </a:r>
            <a:r>
              <a:rPr lang="zh-CN" altLang="en-US" sz="1800" dirty="0" smtClean="0"/>
              <a:t>年前十大香精香料生产企业合计销售额所占比重达到</a:t>
            </a:r>
            <a:r>
              <a:rPr lang="en-US" altLang="zh-CN" sz="1800" b="1" dirty="0" smtClean="0">
                <a:solidFill>
                  <a:srgbClr val="32BEBB"/>
                </a:solidFill>
              </a:rPr>
              <a:t>78.73%</a:t>
            </a:r>
            <a:r>
              <a:rPr lang="zh-CN" altLang="en-US" sz="1800" b="1" dirty="0" smtClean="0">
                <a:solidFill>
                  <a:srgbClr val="32BEBB"/>
                </a:solidFill>
              </a:rPr>
              <a:t>。</a:t>
            </a:r>
            <a:r>
              <a:rPr lang="zh-CN" altLang="en-US" sz="1800" b="1" dirty="0" smtClean="0">
                <a:solidFill>
                  <a:srgbClr val="FF6600"/>
                </a:solidFill>
              </a:rPr>
              <a:t> </a:t>
            </a:r>
            <a:r>
              <a:rPr lang="en-US" altLang="zh-CN" sz="1800" kern="1200" dirty="0" smtClean="0">
                <a:cs typeface="+mn-cs"/>
              </a:rPr>
              <a:t/>
            </a:r>
            <a:br>
              <a:rPr lang="en-US" altLang="zh-CN" sz="1800" kern="1200" dirty="0" smtClean="0">
                <a:cs typeface="+mn-cs"/>
              </a:rPr>
            </a:br>
            <a:r>
              <a:rPr lang="zh-CN" altLang="en-US" sz="1800" kern="1200" dirty="0" smtClean="0">
                <a:cs typeface="+mn-cs"/>
              </a:rPr>
              <a:t/>
            </a:r>
            <a:br>
              <a:rPr lang="zh-CN" altLang="en-US" sz="1800" kern="1200" dirty="0" smtClean="0">
                <a:cs typeface="+mn-cs"/>
              </a:rPr>
            </a:br>
            <a:endParaRPr lang="zh-CN" altLang="en-US" sz="1800" kern="1200" dirty="0" smtClean="0">
              <a:cs typeface="+mn-cs"/>
            </a:endParaRPr>
          </a:p>
        </p:txBody>
      </p:sp>
      <p:sp>
        <p:nvSpPr>
          <p:cNvPr id="10" name="文本占位符 3"/>
          <p:cNvSpPr txBox="1"/>
          <p:nvPr/>
        </p:nvSpPr>
        <p:spPr>
          <a:xfrm>
            <a:off x="3474492" y="6876975"/>
            <a:ext cx="374441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全球主要香精香料公司分布图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内容占位符 1"/>
          <p:cNvSpPr txBox="1"/>
          <p:nvPr/>
        </p:nvSpPr>
        <p:spPr bwMode="auto">
          <a:xfrm>
            <a:off x="738188" y="972319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竞争状况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>
            <a:endCxn id="15" idx="2"/>
          </p:cNvCxnSpPr>
          <p:nvPr/>
        </p:nvCxnSpPr>
        <p:spPr bwMode="auto">
          <a:xfrm>
            <a:off x="0" y="700390"/>
            <a:ext cx="4734756" cy="18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2" y="488471"/>
            <a:ext cx="601884" cy="219268"/>
          </a:xfrm>
          <a:prstGeom prst="rect">
            <a:avLst/>
          </a:prstGeom>
        </p:spPr>
      </p:pic>
      <p:sp>
        <p:nvSpPr>
          <p:cNvPr id="15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3.2 </a:t>
            </a:r>
            <a:r>
              <a:rPr lang="zh-CN" altLang="en-US" i="0" kern="0" dirty="0" smtClean="0"/>
              <a:t>国际香料产业市场</a:t>
            </a:r>
            <a:endParaRPr lang="zh-CN" altLang="en-US" i="0" kern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8188" y="1402564"/>
            <a:ext cx="88566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我国香精香料行业已逐步朝着国家化的方向发展。就市场规模而言，其在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年、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年分别为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367.2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亿元和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621.0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亿元，呈现出逐年递增的趋势。预计未来几年香精香料将延续增长态势，到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2024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年将达到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977.1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亿元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val="3699904188"/>
              </p:ext>
            </p:extLst>
          </p:nvPr>
        </p:nvGraphicFramePr>
        <p:xfrm>
          <a:off x="738188" y="2916535"/>
          <a:ext cx="885666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占位符 3"/>
          <p:cNvSpPr txBox="1"/>
          <p:nvPr/>
        </p:nvSpPr>
        <p:spPr>
          <a:xfrm>
            <a:off x="3258592" y="6876975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中国香精香料行业市场规模现状及趋势图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内容占位符 1"/>
          <p:cNvSpPr txBox="1"/>
          <p:nvPr/>
        </p:nvSpPr>
        <p:spPr bwMode="auto">
          <a:xfrm>
            <a:off x="738188" y="900312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市场规模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>
            <a:endCxn id="14" idx="2"/>
          </p:cNvCxnSpPr>
          <p:nvPr/>
        </p:nvCxnSpPr>
        <p:spPr bwMode="auto">
          <a:xfrm>
            <a:off x="0" y="700390"/>
            <a:ext cx="4734756" cy="18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2" y="488471"/>
            <a:ext cx="601884" cy="219268"/>
          </a:xfrm>
          <a:prstGeom prst="rect">
            <a:avLst/>
          </a:prstGeom>
        </p:spPr>
      </p:pic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3.3 </a:t>
            </a:r>
            <a:r>
              <a:rPr lang="zh-CN" altLang="en-US" i="0" kern="0" dirty="0" smtClean="0"/>
              <a:t>中国香料产业市场</a:t>
            </a:r>
            <a:endParaRPr lang="zh-CN" altLang="en-US" i="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4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73460" y="1404367"/>
            <a:ext cx="8856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年我国香精香料行业规模以上企业数量达到了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351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家，行业销售收入约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660.02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亿元，行业利润约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106.79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亿元。</a:t>
            </a:r>
          </a:p>
        </p:txBody>
      </p:sp>
      <p:sp>
        <p:nvSpPr>
          <p:cNvPr id="6" name="文本占位符 3"/>
          <p:cNvSpPr txBox="1"/>
          <p:nvPr/>
        </p:nvSpPr>
        <p:spPr>
          <a:xfrm>
            <a:off x="3293864" y="6868284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2011-2017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年中国香精香料市场运行情况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598963523"/>
              </p:ext>
            </p:extLst>
          </p:nvPr>
        </p:nvGraphicFramePr>
        <p:xfrm>
          <a:off x="666304" y="2340471"/>
          <a:ext cx="8963818" cy="4560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内容占位符 1"/>
          <p:cNvSpPr txBox="1"/>
          <p:nvPr/>
        </p:nvSpPr>
        <p:spPr bwMode="auto">
          <a:xfrm>
            <a:off x="738188" y="900311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市场运行状况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>
            <a:endCxn id="13" idx="2"/>
          </p:cNvCxnSpPr>
          <p:nvPr/>
        </p:nvCxnSpPr>
        <p:spPr bwMode="auto">
          <a:xfrm>
            <a:off x="0" y="700390"/>
            <a:ext cx="4734756" cy="18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2" y="488471"/>
            <a:ext cx="601884" cy="219268"/>
          </a:xfrm>
          <a:prstGeom prst="rect">
            <a:avLst/>
          </a:prstGeom>
        </p:spPr>
      </p:pic>
      <p:sp>
        <p:nvSpPr>
          <p:cNvPr id="13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3.3 </a:t>
            </a:r>
            <a:r>
              <a:rPr lang="zh-CN" altLang="en-US" i="0" kern="0" dirty="0" smtClean="0"/>
              <a:t>中国香料产业市场</a:t>
            </a:r>
            <a:endParaRPr lang="zh-CN" altLang="en-US" i="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8188" y="1400249"/>
            <a:ext cx="88566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年我国香精香料行业产量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124.8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万吨，其中香精产量约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75.29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吨，香料产量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49.51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万吨。未来纪念随着国内香精香料行业企业产能的不断扩大，预计到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2024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年我国香精香料行业产量将达到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185.5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万吨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2379118374"/>
              </p:ext>
            </p:extLst>
          </p:nvPr>
        </p:nvGraphicFramePr>
        <p:xfrm>
          <a:off x="1026344" y="2700511"/>
          <a:ext cx="8136706" cy="4031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文本占位符 3"/>
          <p:cNvSpPr txBox="1"/>
          <p:nvPr/>
        </p:nvSpPr>
        <p:spPr>
          <a:xfrm>
            <a:off x="2970585" y="6724268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2010-2017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年中国香精香料行业细分产量情况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1"/>
          <p:cNvSpPr txBox="1"/>
          <p:nvPr/>
        </p:nvSpPr>
        <p:spPr bwMode="auto">
          <a:xfrm>
            <a:off x="738188" y="908819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供给状况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>
            <a:endCxn id="14" idx="2"/>
          </p:cNvCxnSpPr>
          <p:nvPr/>
        </p:nvCxnSpPr>
        <p:spPr bwMode="auto">
          <a:xfrm>
            <a:off x="0" y="700390"/>
            <a:ext cx="4734756" cy="18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2" y="488471"/>
            <a:ext cx="601884" cy="219268"/>
          </a:xfrm>
          <a:prstGeom prst="rect">
            <a:avLst/>
          </a:prstGeom>
        </p:spPr>
      </p:pic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3.3 </a:t>
            </a:r>
            <a:r>
              <a:rPr lang="zh-CN" altLang="en-US" i="0" kern="0" dirty="0" smtClean="0"/>
              <a:t>中国香料产业市场</a:t>
            </a:r>
            <a:endParaRPr lang="zh-CN" altLang="en-US" i="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38188" y="1379041"/>
            <a:ext cx="88566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随着国内食品、化妆品及化工行业的不断发展，香料香精行业需求量不断增长，从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年的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53.6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万吨增长到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年的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117.4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万吨，预计到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2024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年香精香料市场需求量将达到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175.1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万吨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，需求空间大。</a:t>
            </a:r>
          </a:p>
        </p:txBody>
      </p:sp>
      <p:sp>
        <p:nvSpPr>
          <p:cNvPr id="9" name="文本占位符 3"/>
          <p:cNvSpPr txBox="1"/>
          <p:nvPr/>
        </p:nvSpPr>
        <p:spPr>
          <a:xfrm>
            <a:off x="2826544" y="6804967"/>
            <a:ext cx="4608487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中国香精香料行业现状需求量及趋势图（万吨）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2656331121"/>
              </p:ext>
            </p:extLst>
          </p:nvPr>
        </p:nvGraphicFramePr>
        <p:xfrm>
          <a:off x="738188" y="2844528"/>
          <a:ext cx="885666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内容占位符 1"/>
          <p:cNvSpPr txBox="1"/>
          <p:nvPr/>
        </p:nvSpPr>
        <p:spPr bwMode="auto">
          <a:xfrm>
            <a:off x="738188" y="908819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需求状况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>
            <a:endCxn id="14" idx="2"/>
          </p:cNvCxnSpPr>
          <p:nvPr/>
        </p:nvCxnSpPr>
        <p:spPr bwMode="auto">
          <a:xfrm>
            <a:off x="0" y="700390"/>
            <a:ext cx="4734756" cy="188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2" y="488471"/>
            <a:ext cx="601884" cy="219268"/>
          </a:xfrm>
          <a:prstGeom prst="rect">
            <a:avLst/>
          </a:prstGeom>
        </p:spPr>
      </p:pic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3.3 </a:t>
            </a:r>
            <a:r>
              <a:rPr lang="zh-CN" altLang="en-US" i="0" kern="0" dirty="0" smtClean="0"/>
              <a:t>中国香料产业市场</a:t>
            </a:r>
            <a:endParaRPr lang="zh-CN" altLang="en-US" i="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38312" y="946185"/>
            <a:ext cx="88566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随着发展中国家肉食品消费的增加，草果的需求总体呈上升趋势，专家预测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今后几年滇西（怒江州）片区将成为全国的草果主产区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。目前，怒江草果主产区产地鲜果通货收购价在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-21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元／千克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，怒江群众受益较高，对实现脱贫攻坚及改善怒江州脆弱的生态环境有极大的促进作用。</a:t>
            </a: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700390"/>
            <a:ext cx="45805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72" y="488471"/>
            <a:ext cx="601884" cy="219268"/>
          </a:xfrm>
          <a:prstGeom prst="rect">
            <a:avLst/>
          </a:prstGeom>
        </p:spPr>
      </p:pic>
      <p:sp>
        <p:nvSpPr>
          <p:cNvPr id="15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/>
              <a:t>3.4 </a:t>
            </a:r>
            <a:r>
              <a:rPr lang="zh-CN" altLang="en-US" i="0" kern="0" dirty="0" smtClean="0"/>
              <a:t>本项目发展潜力</a:t>
            </a:r>
            <a:endParaRPr lang="zh-CN" altLang="en-US" i="0" kern="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594172" y="2777603"/>
            <a:ext cx="9099957" cy="3710509"/>
            <a:chOff x="594172" y="2777603"/>
            <a:chExt cx="9099957" cy="3710509"/>
          </a:xfrm>
        </p:grpSpPr>
        <p:sp>
          <p:nvSpPr>
            <p:cNvPr id="10" name="矩形 9"/>
            <p:cNvSpPr/>
            <p:nvPr/>
          </p:nvSpPr>
          <p:spPr>
            <a:xfrm>
              <a:off x="5877829" y="4649498"/>
              <a:ext cx="3816300" cy="87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i="0" dirty="0" smtClean="0">
                  <a:latin typeface="微软雅黑" pitchFamily="34" charset="-122"/>
                  <a:ea typeface="微软雅黑" pitchFamily="34" charset="-122"/>
                </a:rPr>
                <a:t>2016</a:t>
              </a:r>
              <a:r>
                <a:rPr lang="zh-CN" altLang="en-US" i="0" dirty="0" smtClean="0">
                  <a:latin typeface="微软雅黑" pitchFamily="34" charset="-122"/>
                  <a:ea typeface="微软雅黑" pitchFamily="34" charset="-122"/>
                </a:rPr>
                <a:t>年受严重冻灾影响，</a:t>
              </a:r>
              <a:r>
                <a:rPr lang="en-US" altLang="zh-CN" i="0" dirty="0" smtClean="0">
                  <a:latin typeface="微软雅黑" pitchFamily="34" charset="-122"/>
                  <a:ea typeface="微软雅黑" pitchFamily="34" charset="-122"/>
                </a:rPr>
                <a:t>2017</a:t>
              </a:r>
              <a:r>
                <a:rPr lang="zh-CN" altLang="en-US" i="0" dirty="0" smtClean="0">
                  <a:latin typeface="微软雅黑" pitchFamily="34" charset="-122"/>
                  <a:ea typeface="微软雅黑" pitchFamily="34" charset="-122"/>
                </a:rPr>
                <a:t>年全国干果产量仅为</a:t>
              </a:r>
              <a:r>
                <a:rPr lang="en-US" altLang="zh-CN" i="0" dirty="0" smtClean="0">
                  <a:latin typeface="微软雅黑" pitchFamily="34" charset="-122"/>
                  <a:ea typeface="微软雅黑" pitchFamily="34" charset="-122"/>
                </a:rPr>
                <a:t>4500</a:t>
              </a:r>
              <a:r>
                <a:rPr lang="zh-CN" altLang="en-US" i="0" dirty="0" smtClean="0">
                  <a:latin typeface="微软雅黑" pitchFamily="34" charset="-122"/>
                  <a:ea typeface="微软雅黑" pitchFamily="34" charset="-122"/>
                </a:rPr>
                <a:t>吨左右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2774533" y="3924647"/>
              <a:ext cx="23042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i="0" dirty="0" smtClean="0">
                  <a:latin typeface="微软雅黑" pitchFamily="34" charset="-122"/>
                  <a:ea typeface="微软雅黑" pitchFamily="34" charset="-122"/>
                </a:rPr>
                <a:t>市场缺口</a:t>
              </a:r>
              <a:endParaRPr lang="en-US" altLang="zh-CN" i="0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i="0" dirty="0" smtClean="0">
                  <a:latin typeface="微软雅黑" pitchFamily="34" charset="-122"/>
                  <a:ea typeface="微软雅黑" pitchFamily="34" charset="-122"/>
                </a:rPr>
                <a:t>5500-7500</a:t>
              </a:r>
              <a:r>
                <a:rPr lang="zh-CN" altLang="en-US" i="0" dirty="0" smtClean="0">
                  <a:latin typeface="微软雅黑" pitchFamily="34" charset="-122"/>
                  <a:ea typeface="微软雅黑" pitchFamily="34" charset="-122"/>
                </a:rPr>
                <a:t>吨左右</a:t>
              </a:r>
              <a:endParaRPr lang="zh-CN" altLang="en-US" dirty="0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94172" y="2777603"/>
              <a:ext cx="4824660" cy="3710509"/>
              <a:chOff x="6052257" y="3736206"/>
              <a:chExt cx="3833160" cy="2947975"/>
            </a:xfrm>
          </p:grpSpPr>
          <p:sp>
            <p:nvSpPr>
              <p:cNvPr id="5" name="矩形 4"/>
              <p:cNvSpPr/>
              <p:nvPr/>
            </p:nvSpPr>
            <p:spPr bwMode="auto">
              <a:xfrm rot="19118510">
                <a:off x="7412430" y="5687429"/>
                <a:ext cx="596273" cy="216024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3" name="同心圆 2"/>
              <p:cNvSpPr/>
              <p:nvPr/>
            </p:nvSpPr>
            <p:spPr bwMode="auto">
              <a:xfrm>
                <a:off x="7514378" y="3736206"/>
                <a:ext cx="2371039" cy="2371039"/>
              </a:xfrm>
              <a:prstGeom prst="donut">
                <a:avLst>
                  <a:gd name="adj" fmla="val 12409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 bwMode="auto">
              <a:xfrm rot="19101360">
                <a:off x="6052257" y="6324141"/>
                <a:ext cx="1728192" cy="36004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5334654" y="2992654"/>
              <a:ext cx="4032776" cy="736721"/>
              <a:chOff x="5634150" y="2745459"/>
              <a:chExt cx="4032776" cy="736721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5850626" y="2745459"/>
                <a:ext cx="38163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i="0" dirty="0" smtClean="0">
                    <a:latin typeface="微软雅黑" pitchFamily="34" charset="-122"/>
                    <a:ea typeface="微软雅黑" pitchFamily="34" charset="-122"/>
                  </a:rPr>
                  <a:t>全国草果消费量在</a:t>
                </a:r>
                <a:r>
                  <a:rPr lang="en-US" altLang="zh-CN" i="0" dirty="0" smtClean="0">
                    <a:latin typeface="微软雅黑" pitchFamily="34" charset="-122"/>
                    <a:ea typeface="微软雅黑" pitchFamily="34" charset="-122"/>
                  </a:rPr>
                  <a:t>10000-13000</a:t>
                </a:r>
                <a:r>
                  <a:rPr lang="zh-CN" altLang="en-US" i="0" dirty="0" smtClean="0">
                    <a:latin typeface="微软雅黑" pitchFamily="34" charset="-122"/>
                    <a:ea typeface="微软雅黑" pitchFamily="34" charset="-122"/>
                  </a:rPr>
                  <a:t>吨</a:t>
                </a:r>
                <a:endParaRPr lang="zh-CN" altLang="en-US" dirty="0"/>
              </a:p>
            </p:txBody>
          </p:sp>
          <p:cxnSp>
            <p:nvCxnSpPr>
              <p:cNvPr id="23" name="直接连接符 22"/>
              <p:cNvCxnSpPr/>
              <p:nvPr/>
            </p:nvCxnSpPr>
            <p:spPr bwMode="auto">
              <a:xfrm flipV="1">
                <a:off x="5634150" y="3145507"/>
                <a:ext cx="336672" cy="33667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直接连接符 27"/>
              <p:cNvCxnSpPr/>
              <p:nvPr/>
            </p:nvCxnSpPr>
            <p:spPr bwMode="auto">
              <a:xfrm>
                <a:off x="5970822" y="3145507"/>
                <a:ext cx="350578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9" name="直接连接符 28"/>
            <p:cNvCxnSpPr/>
            <p:nvPr/>
          </p:nvCxnSpPr>
          <p:spPr bwMode="auto">
            <a:xfrm flipH="1" flipV="1">
              <a:off x="5235542" y="4941970"/>
              <a:ext cx="646862" cy="71649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接连接符 30"/>
            <p:cNvCxnSpPr/>
            <p:nvPr/>
          </p:nvCxnSpPr>
          <p:spPr bwMode="auto">
            <a:xfrm>
              <a:off x="5882404" y="5658463"/>
              <a:ext cx="350578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椭圆 32"/>
            <p:cNvSpPr/>
            <p:nvPr/>
          </p:nvSpPr>
          <p:spPr bwMode="auto">
            <a:xfrm>
              <a:off x="5202455" y="3675303"/>
              <a:ext cx="216024" cy="216024"/>
            </a:xfrm>
            <a:prstGeom prst="ellipse">
              <a:avLst/>
            </a:prstGeom>
            <a:solidFill>
              <a:srgbClr val="27959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5142357" y="4866251"/>
              <a:ext cx="216024" cy="216024"/>
            </a:xfrm>
            <a:prstGeom prst="ellipse">
              <a:avLst/>
            </a:prstGeom>
            <a:solidFill>
              <a:srgbClr val="27959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 bwMode="auto">
          <a:xfrm>
            <a:off x="4285680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246267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6110363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266704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4.1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227291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4.2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091387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4.3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2" name="文本占位符 1"/>
          <p:cNvSpPr txBox="1">
            <a:spLocks/>
          </p:cNvSpPr>
          <p:nvPr/>
        </p:nvSpPr>
        <p:spPr>
          <a:xfrm>
            <a:off x="4338712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展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位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占位符 1"/>
          <p:cNvSpPr txBox="1">
            <a:spLocks/>
          </p:cNvSpPr>
          <p:nvPr/>
        </p:nvSpPr>
        <p:spPr>
          <a:xfrm>
            <a:off x="5274816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功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能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位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占位符 1"/>
          <p:cNvSpPr txBox="1">
            <a:spLocks/>
          </p:cNvSpPr>
          <p:nvPr/>
        </p:nvSpPr>
        <p:spPr>
          <a:xfrm>
            <a:off x="6210920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产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位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7042212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7023236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7" name="文本占位符 1"/>
          <p:cNvSpPr txBox="1">
            <a:spLocks/>
          </p:cNvSpPr>
          <p:nvPr/>
        </p:nvSpPr>
        <p:spPr>
          <a:xfrm>
            <a:off x="7075016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展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标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79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rjtuj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0"/>
          <a:stretch/>
        </p:blipFill>
        <p:spPr bwMode="auto">
          <a:xfrm>
            <a:off x="0" y="2556496"/>
            <a:ext cx="10261600" cy="50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666626" y="1149528"/>
            <a:ext cx="35280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结合怒江香料产业的的产业基础和资源禀赋，将香料加工作为怒江的主导产业和支柱产业，建设集生产、加工、贸易、展示、科普、研发等于一体的多功能香料香精产业示范区，打造：</a:t>
            </a:r>
            <a:endParaRPr lang="en-US" altLang="zh-CN" b="0" i="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554736" y="1455591"/>
            <a:ext cx="513080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63500" h="50800" prst="angle"/>
            </a:sp3d>
          </a:bodyPr>
          <a:lstStyle/>
          <a:p>
            <a:pPr marL="144000" indent="-144000" algn="ctr"/>
            <a:r>
              <a:rPr lang="zh-CN" altLang="en-US" sz="2400" i="0" dirty="0" smtClean="0">
                <a:solidFill>
                  <a:srgbClr val="01D48F"/>
                </a:solidFill>
                <a:latin typeface="微软雅黑" pitchFamily="34" charset="-122"/>
                <a:ea typeface="微软雅黑" pitchFamily="34" charset="-122"/>
              </a:rPr>
              <a:t>香料产业集群的高地</a:t>
            </a:r>
            <a:endParaRPr lang="en-US" altLang="zh-CN" sz="2400" i="0" dirty="0" smtClean="0">
              <a:solidFill>
                <a:srgbClr val="01D48F"/>
              </a:solidFill>
              <a:latin typeface="微软雅黑" pitchFamily="34" charset="-122"/>
              <a:ea typeface="微软雅黑" pitchFamily="34" charset="-122"/>
            </a:endParaRPr>
          </a:p>
          <a:p>
            <a:pPr marL="144000" indent="-144000" algn="ctr"/>
            <a:r>
              <a:rPr lang="zh-CN" altLang="en-US" sz="2400" i="0" dirty="0" smtClean="0">
                <a:solidFill>
                  <a:srgbClr val="01D48F"/>
                </a:solidFill>
                <a:latin typeface="微软雅黑" pitchFamily="34" charset="-122"/>
                <a:ea typeface="微软雅黑" pitchFamily="34" charset="-122"/>
              </a:rPr>
              <a:t>香料产业人才聚集的高地</a:t>
            </a:r>
            <a:endParaRPr lang="en-US" altLang="zh-CN" sz="2400" i="0" dirty="0" smtClean="0">
              <a:solidFill>
                <a:srgbClr val="01D48F"/>
              </a:solidFill>
              <a:latin typeface="微软雅黑" pitchFamily="34" charset="-122"/>
              <a:ea typeface="微软雅黑" pitchFamily="34" charset="-122"/>
            </a:endParaRPr>
          </a:p>
          <a:p>
            <a:pPr marL="144000" indent="-144000" algn="ctr"/>
            <a:r>
              <a:rPr lang="zh-CN" altLang="en-US" sz="2400" i="0" dirty="0" smtClean="0">
                <a:solidFill>
                  <a:srgbClr val="01D48F"/>
                </a:solidFill>
                <a:latin typeface="微软雅黑" pitchFamily="34" charset="-122"/>
                <a:ea typeface="微软雅黑" pitchFamily="34" charset="-122"/>
              </a:rPr>
              <a:t>香文化传播的高地</a:t>
            </a:r>
            <a:endParaRPr lang="en-US" altLang="zh-CN" sz="2400" i="0" dirty="0" smtClean="0">
              <a:solidFill>
                <a:srgbClr val="01D48F"/>
              </a:solidFill>
              <a:latin typeface="微软雅黑" pitchFamily="34" charset="-122"/>
              <a:ea typeface="微软雅黑" pitchFamily="34" charset="-122"/>
            </a:endParaRPr>
          </a:p>
          <a:p>
            <a:pPr marL="144000" indent="-144000" algn="ctr"/>
            <a:r>
              <a:rPr lang="zh-CN" altLang="en-US" sz="2400" i="0" dirty="0" smtClean="0">
                <a:solidFill>
                  <a:srgbClr val="01D48F"/>
                </a:solidFill>
                <a:latin typeface="微软雅黑" pitchFamily="34" charset="-122"/>
                <a:ea typeface="微软雅黑" pitchFamily="34" charset="-122"/>
              </a:rPr>
              <a:t>怒江经济发展的重要平台与发展引擎</a:t>
            </a:r>
            <a:endParaRPr lang="en-US" altLang="zh-CN" sz="2400" i="0" dirty="0" smtClean="0">
              <a:solidFill>
                <a:srgbClr val="01D48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项目发展定位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738188" y="972319"/>
            <a:ext cx="875017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打造集总部办公、生产研发、产业配套、创新孵化、人才服务、文化旅游六大功能为一体的产城人文深度融合的价值创新园区。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项目功能定位</a:t>
            </a:r>
            <a:endParaRPr lang="zh-CN" altLang="en-US" i="0" kern="0" dirty="0"/>
          </a:p>
        </p:txBody>
      </p:sp>
      <p:cxnSp>
        <p:nvCxnSpPr>
          <p:cNvPr id="53" name="直接连接符 52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50698" y="2470640"/>
            <a:ext cx="8027068" cy="4553639"/>
            <a:chOff x="1050698" y="2470640"/>
            <a:chExt cx="8027068" cy="4553639"/>
          </a:xfrm>
        </p:grpSpPr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1381398" y="2493935"/>
              <a:ext cx="2907086" cy="41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hangingPunct="0">
                <a:lnSpc>
                  <a:spcPct val="130000"/>
                </a:lnSpc>
              </a:pPr>
              <a:r>
                <a:rPr lang="zh-CN" altLang="en-US" i="0" dirty="0" smtClean="0">
                  <a:latin typeface="微软雅黑" pitchFamily="34" charset="-122"/>
                  <a:ea typeface="微软雅黑" pitchFamily="34" charset="-122"/>
                </a:rPr>
                <a:t>总部办公</a:t>
              </a:r>
              <a:endParaRPr lang="zh-CN" altLang="en-US" i="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TextBox 53"/>
            <p:cNvSpPr txBox="1">
              <a:spLocks noChangeArrowheads="1"/>
            </p:cNvSpPr>
            <p:nvPr/>
          </p:nvSpPr>
          <p:spPr bwMode="auto">
            <a:xfrm>
              <a:off x="5858378" y="2470640"/>
              <a:ext cx="2813061" cy="41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lvl="0" algn="ctr" hangingPunct="0">
                <a:lnSpc>
                  <a:spcPct val="130000"/>
                </a:lnSpc>
                <a:defRPr b="0" i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b="1" dirty="0" smtClean="0">
                  <a:solidFill>
                    <a:schemeClr val="tx1"/>
                  </a:solidFill>
                </a:rPr>
                <a:t>生产研发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3"/>
            <p:cNvSpPr txBox="1">
              <a:spLocks noChangeArrowheads="1"/>
            </p:cNvSpPr>
            <p:nvPr/>
          </p:nvSpPr>
          <p:spPr bwMode="auto">
            <a:xfrm>
              <a:off x="5713737" y="4957695"/>
              <a:ext cx="2851053" cy="41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lvl="0" algn="ctr" hangingPunct="0">
                <a:lnSpc>
                  <a:spcPct val="130000"/>
                </a:lnSpc>
                <a:defRPr b="0" i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b="1" dirty="0" smtClean="0">
                  <a:solidFill>
                    <a:schemeClr val="tx1"/>
                  </a:solidFill>
                </a:rPr>
                <a:t>人才服务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>
              <a:spLocks noChangeArrowheads="1"/>
            </p:cNvSpPr>
            <p:nvPr/>
          </p:nvSpPr>
          <p:spPr bwMode="auto">
            <a:xfrm>
              <a:off x="1050698" y="3733161"/>
              <a:ext cx="2732557" cy="41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lvl="0" algn="ctr" hangingPunct="0">
                <a:lnSpc>
                  <a:spcPct val="130000"/>
                </a:lnSpc>
                <a:defRPr b="0" i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b="1" dirty="0" smtClean="0">
                  <a:solidFill>
                    <a:schemeClr val="tx1"/>
                  </a:solidFill>
                </a:rPr>
                <a:t>创新孵化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162"/>
            <p:cNvGrpSpPr/>
            <p:nvPr/>
          </p:nvGrpSpPr>
          <p:grpSpPr>
            <a:xfrm>
              <a:off x="4671375" y="3493997"/>
              <a:ext cx="792090" cy="684076"/>
              <a:chOff x="4267200" y="1196975"/>
              <a:chExt cx="593725" cy="635001"/>
            </a:xfrm>
            <a:solidFill>
              <a:srgbClr val="35528B"/>
            </a:solidFill>
          </p:grpSpPr>
          <p:sp>
            <p:nvSpPr>
              <p:cNvPr id="64" name="Freeform 272"/>
              <p:cNvSpPr>
                <a:spLocks/>
              </p:cNvSpPr>
              <p:nvPr/>
            </p:nvSpPr>
            <p:spPr bwMode="auto">
              <a:xfrm>
                <a:off x="4267200" y="1566863"/>
                <a:ext cx="593725" cy="265113"/>
              </a:xfrm>
              <a:custGeom>
                <a:avLst/>
                <a:gdLst>
                  <a:gd name="T0" fmla="*/ 364 w 374"/>
                  <a:gd name="T1" fmla="*/ 47 h 167"/>
                  <a:gd name="T2" fmla="*/ 350 w 374"/>
                  <a:gd name="T3" fmla="*/ 33 h 167"/>
                  <a:gd name="T4" fmla="*/ 332 w 374"/>
                  <a:gd name="T5" fmla="*/ 22 h 167"/>
                  <a:gd name="T6" fmla="*/ 295 w 374"/>
                  <a:gd name="T7" fmla="*/ 8 h 167"/>
                  <a:gd name="T8" fmla="*/ 265 w 374"/>
                  <a:gd name="T9" fmla="*/ 1 h 167"/>
                  <a:gd name="T10" fmla="*/ 253 w 374"/>
                  <a:gd name="T11" fmla="*/ 26 h 167"/>
                  <a:gd name="T12" fmla="*/ 269 w 374"/>
                  <a:gd name="T13" fmla="*/ 30 h 167"/>
                  <a:gd name="T14" fmla="*/ 284 w 374"/>
                  <a:gd name="T15" fmla="*/ 37 h 167"/>
                  <a:gd name="T16" fmla="*/ 305 w 374"/>
                  <a:gd name="T17" fmla="*/ 49 h 167"/>
                  <a:gd name="T18" fmla="*/ 310 w 374"/>
                  <a:gd name="T19" fmla="*/ 56 h 167"/>
                  <a:gd name="T20" fmla="*/ 316 w 374"/>
                  <a:gd name="T21" fmla="*/ 66 h 167"/>
                  <a:gd name="T22" fmla="*/ 316 w 374"/>
                  <a:gd name="T23" fmla="*/ 70 h 167"/>
                  <a:gd name="T24" fmla="*/ 303 w 374"/>
                  <a:gd name="T25" fmla="*/ 83 h 167"/>
                  <a:gd name="T26" fmla="*/ 295 w 374"/>
                  <a:gd name="T27" fmla="*/ 88 h 167"/>
                  <a:gd name="T28" fmla="*/ 266 w 374"/>
                  <a:gd name="T29" fmla="*/ 101 h 167"/>
                  <a:gd name="T30" fmla="*/ 224 w 374"/>
                  <a:gd name="T31" fmla="*/ 107 h 167"/>
                  <a:gd name="T32" fmla="*/ 202 w 374"/>
                  <a:gd name="T33" fmla="*/ 109 h 167"/>
                  <a:gd name="T34" fmla="*/ 158 w 374"/>
                  <a:gd name="T35" fmla="*/ 109 h 167"/>
                  <a:gd name="T36" fmla="*/ 136 w 374"/>
                  <a:gd name="T37" fmla="*/ 105 h 167"/>
                  <a:gd name="T38" fmla="*/ 94 w 374"/>
                  <a:gd name="T39" fmla="*/ 94 h 167"/>
                  <a:gd name="T40" fmla="*/ 84 w 374"/>
                  <a:gd name="T41" fmla="*/ 91 h 167"/>
                  <a:gd name="T42" fmla="*/ 68 w 374"/>
                  <a:gd name="T43" fmla="*/ 80 h 167"/>
                  <a:gd name="T44" fmla="*/ 62 w 374"/>
                  <a:gd name="T45" fmla="*/ 73 h 167"/>
                  <a:gd name="T46" fmla="*/ 58 w 374"/>
                  <a:gd name="T47" fmla="*/ 66 h 167"/>
                  <a:gd name="T48" fmla="*/ 58 w 374"/>
                  <a:gd name="T49" fmla="*/ 65 h 167"/>
                  <a:gd name="T50" fmla="*/ 60 w 374"/>
                  <a:gd name="T51" fmla="*/ 59 h 167"/>
                  <a:gd name="T52" fmla="*/ 72 w 374"/>
                  <a:gd name="T53" fmla="*/ 47 h 167"/>
                  <a:gd name="T54" fmla="*/ 83 w 374"/>
                  <a:gd name="T55" fmla="*/ 38 h 167"/>
                  <a:gd name="T56" fmla="*/ 108 w 374"/>
                  <a:gd name="T57" fmla="*/ 29 h 167"/>
                  <a:gd name="T58" fmla="*/ 121 w 374"/>
                  <a:gd name="T59" fmla="*/ 26 h 167"/>
                  <a:gd name="T60" fmla="*/ 109 w 374"/>
                  <a:gd name="T61" fmla="*/ 0 h 167"/>
                  <a:gd name="T62" fmla="*/ 68 w 374"/>
                  <a:gd name="T63" fmla="*/ 11 h 167"/>
                  <a:gd name="T64" fmla="*/ 29 w 374"/>
                  <a:gd name="T65" fmla="*/ 27 h 167"/>
                  <a:gd name="T66" fmla="*/ 22 w 374"/>
                  <a:gd name="T67" fmla="*/ 33 h 167"/>
                  <a:gd name="T68" fmla="*/ 8 w 374"/>
                  <a:gd name="T69" fmla="*/ 47 h 167"/>
                  <a:gd name="T70" fmla="*/ 3 w 374"/>
                  <a:gd name="T71" fmla="*/ 55 h 167"/>
                  <a:gd name="T72" fmla="*/ 0 w 374"/>
                  <a:gd name="T73" fmla="*/ 71 h 167"/>
                  <a:gd name="T74" fmla="*/ 1 w 374"/>
                  <a:gd name="T75" fmla="*/ 83 h 167"/>
                  <a:gd name="T76" fmla="*/ 4 w 374"/>
                  <a:gd name="T77" fmla="*/ 94 h 167"/>
                  <a:gd name="T78" fmla="*/ 12 w 374"/>
                  <a:gd name="T79" fmla="*/ 109 h 167"/>
                  <a:gd name="T80" fmla="*/ 25 w 374"/>
                  <a:gd name="T81" fmla="*/ 123 h 167"/>
                  <a:gd name="T82" fmla="*/ 55 w 374"/>
                  <a:gd name="T83" fmla="*/ 143 h 167"/>
                  <a:gd name="T84" fmla="*/ 73 w 374"/>
                  <a:gd name="T85" fmla="*/ 150 h 167"/>
                  <a:gd name="T86" fmla="*/ 111 w 374"/>
                  <a:gd name="T87" fmla="*/ 160 h 167"/>
                  <a:gd name="T88" fmla="*/ 150 w 374"/>
                  <a:gd name="T89" fmla="*/ 166 h 167"/>
                  <a:gd name="T90" fmla="*/ 206 w 374"/>
                  <a:gd name="T91" fmla="*/ 167 h 167"/>
                  <a:gd name="T92" fmla="*/ 241 w 374"/>
                  <a:gd name="T93" fmla="*/ 164 h 167"/>
                  <a:gd name="T94" fmla="*/ 276 w 374"/>
                  <a:gd name="T95" fmla="*/ 159 h 167"/>
                  <a:gd name="T96" fmla="*/ 310 w 374"/>
                  <a:gd name="T97" fmla="*/ 148 h 167"/>
                  <a:gd name="T98" fmla="*/ 341 w 374"/>
                  <a:gd name="T99" fmla="*/ 132 h 167"/>
                  <a:gd name="T100" fmla="*/ 352 w 374"/>
                  <a:gd name="T101" fmla="*/ 124 h 167"/>
                  <a:gd name="T102" fmla="*/ 367 w 374"/>
                  <a:gd name="T103" fmla="*/ 102 h 167"/>
                  <a:gd name="T104" fmla="*/ 371 w 374"/>
                  <a:gd name="T105" fmla="*/ 89 h 167"/>
                  <a:gd name="T106" fmla="*/ 374 w 374"/>
                  <a:gd name="T107" fmla="*/ 74 h 167"/>
                  <a:gd name="T108" fmla="*/ 374 w 374"/>
                  <a:gd name="T109" fmla="*/ 67 h 167"/>
                  <a:gd name="T110" fmla="*/ 368 w 374"/>
                  <a:gd name="T111" fmla="*/ 54 h 167"/>
                  <a:gd name="T112" fmla="*/ 364 w 374"/>
                  <a:gd name="T113" fmla="*/ 4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4" h="167">
                    <a:moveTo>
                      <a:pt x="364" y="47"/>
                    </a:moveTo>
                    <a:lnTo>
                      <a:pt x="364" y="47"/>
                    </a:lnTo>
                    <a:lnTo>
                      <a:pt x="357" y="40"/>
                    </a:lnTo>
                    <a:lnTo>
                      <a:pt x="350" y="33"/>
                    </a:lnTo>
                    <a:lnTo>
                      <a:pt x="342" y="27"/>
                    </a:lnTo>
                    <a:lnTo>
                      <a:pt x="332" y="22"/>
                    </a:lnTo>
                    <a:lnTo>
                      <a:pt x="314" y="15"/>
                    </a:lnTo>
                    <a:lnTo>
                      <a:pt x="295" y="8"/>
                    </a:lnTo>
                    <a:lnTo>
                      <a:pt x="295" y="8"/>
                    </a:lnTo>
                    <a:lnTo>
                      <a:pt x="265" y="1"/>
                    </a:lnTo>
                    <a:lnTo>
                      <a:pt x="265" y="1"/>
                    </a:lnTo>
                    <a:lnTo>
                      <a:pt x="253" y="26"/>
                    </a:lnTo>
                    <a:lnTo>
                      <a:pt x="253" y="26"/>
                    </a:lnTo>
                    <a:lnTo>
                      <a:pt x="269" y="30"/>
                    </a:lnTo>
                    <a:lnTo>
                      <a:pt x="284" y="37"/>
                    </a:lnTo>
                    <a:lnTo>
                      <a:pt x="284" y="37"/>
                    </a:lnTo>
                    <a:lnTo>
                      <a:pt x="299" y="45"/>
                    </a:lnTo>
                    <a:lnTo>
                      <a:pt x="305" y="49"/>
                    </a:lnTo>
                    <a:lnTo>
                      <a:pt x="310" y="56"/>
                    </a:lnTo>
                    <a:lnTo>
                      <a:pt x="310" y="56"/>
                    </a:lnTo>
                    <a:lnTo>
                      <a:pt x="316" y="63"/>
                    </a:lnTo>
                    <a:lnTo>
                      <a:pt x="316" y="66"/>
                    </a:lnTo>
                    <a:lnTo>
                      <a:pt x="316" y="70"/>
                    </a:lnTo>
                    <a:lnTo>
                      <a:pt x="316" y="70"/>
                    </a:lnTo>
                    <a:lnTo>
                      <a:pt x="310" y="77"/>
                    </a:lnTo>
                    <a:lnTo>
                      <a:pt x="303" y="83"/>
                    </a:lnTo>
                    <a:lnTo>
                      <a:pt x="303" y="83"/>
                    </a:lnTo>
                    <a:lnTo>
                      <a:pt x="295" y="88"/>
                    </a:lnTo>
                    <a:lnTo>
                      <a:pt x="285" y="94"/>
                    </a:lnTo>
                    <a:lnTo>
                      <a:pt x="266" y="101"/>
                    </a:lnTo>
                    <a:lnTo>
                      <a:pt x="245" y="105"/>
                    </a:lnTo>
                    <a:lnTo>
                      <a:pt x="224" y="107"/>
                    </a:lnTo>
                    <a:lnTo>
                      <a:pt x="224" y="107"/>
                    </a:lnTo>
                    <a:lnTo>
                      <a:pt x="202" y="109"/>
                    </a:lnTo>
                    <a:lnTo>
                      <a:pt x="180" y="110"/>
                    </a:lnTo>
                    <a:lnTo>
                      <a:pt x="158" y="109"/>
                    </a:lnTo>
                    <a:lnTo>
                      <a:pt x="136" y="105"/>
                    </a:lnTo>
                    <a:lnTo>
                      <a:pt x="136" y="105"/>
                    </a:lnTo>
                    <a:lnTo>
                      <a:pt x="115" y="101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84" y="91"/>
                    </a:lnTo>
                    <a:lnTo>
                      <a:pt x="76" y="85"/>
                    </a:lnTo>
                    <a:lnTo>
                      <a:pt x="68" y="80"/>
                    </a:lnTo>
                    <a:lnTo>
                      <a:pt x="62" y="73"/>
                    </a:lnTo>
                    <a:lnTo>
                      <a:pt x="62" y="73"/>
                    </a:lnTo>
                    <a:lnTo>
                      <a:pt x="58" y="69"/>
                    </a:lnTo>
                    <a:lnTo>
                      <a:pt x="58" y="66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5" y="52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83" y="38"/>
                    </a:lnTo>
                    <a:lnTo>
                      <a:pt x="96" y="33"/>
                    </a:lnTo>
                    <a:lnTo>
                      <a:pt x="108" y="29"/>
                    </a:lnTo>
                    <a:lnTo>
                      <a:pt x="121" y="26"/>
                    </a:lnTo>
                    <a:lnTo>
                      <a:pt x="121" y="26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89" y="4"/>
                    </a:lnTo>
                    <a:lnTo>
                      <a:pt x="68" y="11"/>
                    </a:lnTo>
                    <a:lnTo>
                      <a:pt x="48" y="18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22" y="33"/>
                    </a:lnTo>
                    <a:lnTo>
                      <a:pt x="14" y="40"/>
                    </a:lnTo>
                    <a:lnTo>
                      <a:pt x="8" y="47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1" y="83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7" y="102"/>
                    </a:lnTo>
                    <a:lnTo>
                      <a:pt x="12" y="109"/>
                    </a:lnTo>
                    <a:lnTo>
                      <a:pt x="18" y="117"/>
                    </a:lnTo>
                    <a:lnTo>
                      <a:pt x="25" y="123"/>
                    </a:lnTo>
                    <a:lnTo>
                      <a:pt x="40" y="135"/>
                    </a:lnTo>
                    <a:lnTo>
                      <a:pt x="55" y="143"/>
                    </a:lnTo>
                    <a:lnTo>
                      <a:pt x="55" y="143"/>
                    </a:lnTo>
                    <a:lnTo>
                      <a:pt x="73" y="150"/>
                    </a:lnTo>
                    <a:lnTo>
                      <a:pt x="91" y="156"/>
                    </a:lnTo>
                    <a:lnTo>
                      <a:pt x="111" y="160"/>
                    </a:lnTo>
                    <a:lnTo>
                      <a:pt x="130" y="163"/>
                    </a:lnTo>
                    <a:lnTo>
                      <a:pt x="150" y="166"/>
                    </a:lnTo>
                    <a:lnTo>
                      <a:pt x="168" y="167"/>
                    </a:lnTo>
                    <a:lnTo>
                      <a:pt x="206" y="167"/>
                    </a:lnTo>
                    <a:lnTo>
                      <a:pt x="206" y="167"/>
                    </a:lnTo>
                    <a:lnTo>
                      <a:pt x="241" y="164"/>
                    </a:lnTo>
                    <a:lnTo>
                      <a:pt x="259" y="161"/>
                    </a:lnTo>
                    <a:lnTo>
                      <a:pt x="276" y="159"/>
                    </a:lnTo>
                    <a:lnTo>
                      <a:pt x="294" y="153"/>
                    </a:lnTo>
                    <a:lnTo>
                      <a:pt x="310" y="148"/>
                    </a:lnTo>
                    <a:lnTo>
                      <a:pt x="326" y="141"/>
                    </a:lnTo>
                    <a:lnTo>
                      <a:pt x="341" y="132"/>
                    </a:lnTo>
                    <a:lnTo>
                      <a:pt x="341" y="132"/>
                    </a:lnTo>
                    <a:lnTo>
                      <a:pt x="352" y="124"/>
                    </a:lnTo>
                    <a:lnTo>
                      <a:pt x="360" y="114"/>
                    </a:lnTo>
                    <a:lnTo>
                      <a:pt x="367" y="102"/>
                    </a:lnTo>
                    <a:lnTo>
                      <a:pt x="370" y="95"/>
                    </a:lnTo>
                    <a:lnTo>
                      <a:pt x="371" y="89"/>
                    </a:lnTo>
                    <a:lnTo>
                      <a:pt x="371" y="89"/>
                    </a:lnTo>
                    <a:lnTo>
                      <a:pt x="374" y="74"/>
                    </a:lnTo>
                    <a:lnTo>
                      <a:pt x="374" y="74"/>
                    </a:lnTo>
                    <a:lnTo>
                      <a:pt x="374" y="67"/>
                    </a:lnTo>
                    <a:lnTo>
                      <a:pt x="373" y="60"/>
                    </a:lnTo>
                    <a:lnTo>
                      <a:pt x="368" y="54"/>
                    </a:lnTo>
                    <a:lnTo>
                      <a:pt x="364" y="47"/>
                    </a:lnTo>
                    <a:lnTo>
                      <a:pt x="364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Rectangle 273"/>
              <p:cNvSpPr>
                <a:spLocks noChangeArrowheads="1"/>
              </p:cNvSpPr>
              <p:nvPr/>
            </p:nvSpPr>
            <p:spPr bwMode="auto">
              <a:xfrm>
                <a:off x="4845050" y="1641475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274"/>
              <p:cNvSpPr>
                <a:spLocks noEditPoints="1"/>
              </p:cNvSpPr>
              <p:nvPr/>
            </p:nvSpPr>
            <p:spPr bwMode="auto">
              <a:xfrm>
                <a:off x="4422775" y="1196975"/>
                <a:ext cx="282575" cy="508000"/>
              </a:xfrm>
              <a:custGeom>
                <a:avLst/>
                <a:gdLst>
                  <a:gd name="T0" fmla="*/ 89 w 178"/>
                  <a:gd name="T1" fmla="*/ 320 h 320"/>
                  <a:gd name="T2" fmla="*/ 133 w 178"/>
                  <a:gd name="T3" fmla="*/ 221 h 320"/>
                  <a:gd name="T4" fmla="*/ 164 w 178"/>
                  <a:gd name="T5" fmla="*/ 144 h 320"/>
                  <a:gd name="T6" fmla="*/ 176 w 178"/>
                  <a:gd name="T7" fmla="*/ 98 h 320"/>
                  <a:gd name="T8" fmla="*/ 178 w 178"/>
                  <a:gd name="T9" fmla="*/ 87 h 320"/>
                  <a:gd name="T10" fmla="*/ 176 w 178"/>
                  <a:gd name="T11" fmla="*/ 71 h 320"/>
                  <a:gd name="T12" fmla="*/ 171 w 178"/>
                  <a:gd name="T13" fmla="*/ 54 h 320"/>
                  <a:gd name="T14" fmla="*/ 153 w 178"/>
                  <a:gd name="T15" fmla="*/ 26 h 320"/>
                  <a:gd name="T16" fmla="*/ 125 w 178"/>
                  <a:gd name="T17" fmla="*/ 7 h 320"/>
                  <a:gd name="T18" fmla="*/ 108 w 178"/>
                  <a:gd name="T19" fmla="*/ 3 h 320"/>
                  <a:gd name="T20" fmla="*/ 90 w 178"/>
                  <a:gd name="T21" fmla="*/ 0 h 320"/>
                  <a:gd name="T22" fmla="*/ 89 w 178"/>
                  <a:gd name="T23" fmla="*/ 0 h 320"/>
                  <a:gd name="T24" fmla="*/ 89 w 178"/>
                  <a:gd name="T25" fmla="*/ 0 h 320"/>
                  <a:gd name="T26" fmla="*/ 89 w 178"/>
                  <a:gd name="T27" fmla="*/ 0 h 320"/>
                  <a:gd name="T28" fmla="*/ 88 w 178"/>
                  <a:gd name="T29" fmla="*/ 0 h 320"/>
                  <a:gd name="T30" fmla="*/ 78 w 178"/>
                  <a:gd name="T31" fmla="*/ 1 h 320"/>
                  <a:gd name="T32" fmla="*/ 61 w 178"/>
                  <a:gd name="T33" fmla="*/ 4 h 320"/>
                  <a:gd name="T34" fmla="*/ 39 w 178"/>
                  <a:gd name="T35" fmla="*/ 15 h 320"/>
                  <a:gd name="T36" fmla="*/ 16 w 178"/>
                  <a:gd name="T37" fmla="*/ 39 h 320"/>
                  <a:gd name="T38" fmla="*/ 5 w 178"/>
                  <a:gd name="T39" fmla="*/ 62 h 320"/>
                  <a:gd name="T40" fmla="*/ 0 w 178"/>
                  <a:gd name="T41" fmla="*/ 79 h 320"/>
                  <a:gd name="T42" fmla="*/ 0 w 178"/>
                  <a:gd name="T43" fmla="*/ 87 h 320"/>
                  <a:gd name="T44" fmla="*/ 5 w 178"/>
                  <a:gd name="T45" fmla="*/ 111 h 320"/>
                  <a:gd name="T46" fmla="*/ 28 w 178"/>
                  <a:gd name="T47" fmla="*/ 181 h 320"/>
                  <a:gd name="T48" fmla="*/ 75 w 178"/>
                  <a:gd name="T49" fmla="*/ 291 h 320"/>
                  <a:gd name="T50" fmla="*/ 89 w 178"/>
                  <a:gd name="T51" fmla="*/ 320 h 320"/>
                  <a:gd name="T52" fmla="*/ 89 w 178"/>
                  <a:gd name="T53" fmla="*/ 40 h 320"/>
                  <a:gd name="T54" fmla="*/ 104 w 178"/>
                  <a:gd name="T55" fmla="*/ 43 h 320"/>
                  <a:gd name="T56" fmla="*/ 117 w 178"/>
                  <a:gd name="T57" fmla="*/ 51 h 320"/>
                  <a:gd name="T58" fmla="*/ 125 w 178"/>
                  <a:gd name="T59" fmla="*/ 64 h 320"/>
                  <a:gd name="T60" fmla="*/ 129 w 178"/>
                  <a:gd name="T61" fmla="*/ 80 h 320"/>
                  <a:gd name="T62" fmla="*/ 128 w 178"/>
                  <a:gd name="T63" fmla="*/ 87 h 320"/>
                  <a:gd name="T64" fmla="*/ 122 w 178"/>
                  <a:gd name="T65" fmla="*/ 102 h 320"/>
                  <a:gd name="T66" fmla="*/ 111 w 178"/>
                  <a:gd name="T67" fmla="*/ 113 h 320"/>
                  <a:gd name="T68" fmla="*/ 97 w 178"/>
                  <a:gd name="T69" fmla="*/ 119 h 320"/>
                  <a:gd name="T70" fmla="*/ 89 w 178"/>
                  <a:gd name="T71" fmla="*/ 119 h 320"/>
                  <a:gd name="T72" fmla="*/ 74 w 178"/>
                  <a:gd name="T73" fmla="*/ 116 h 320"/>
                  <a:gd name="T74" fmla="*/ 60 w 178"/>
                  <a:gd name="T75" fmla="*/ 108 h 320"/>
                  <a:gd name="T76" fmla="*/ 52 w 178"/>
                  <a:gd name="T77" fmla="*/ 96 h 320"/>
                  <a:gd name="T78" fmla="*/ 49 w 178"/>
                  <a:gd name="T79" fmla="*/ 80 h 320"/>
                  <a:gd name="T80" fmla="*/ 50 w 178"/>
                  <a:gd name="T81" fmla="*/ 72 h 320"/>
                  <a:gd name="T82" fmla="*/ 56 w 178"/>
                  <a:gd name="T83" fmla="*/ 58 h 320"/>
                  <a:gd name="T84" fmla="*/ 67 w 178"/>
                  <a:gd name="T85" fmla="*/ 47 h 320"/>
                  <a:gd name="T86" fmla="*/ 81 w 178"/>
                  <a:gd name="T87" fmla="*/ 40 h 320"/>
                  <a:gd name="T88" fmla="*/ 89 w 178"/>
                  <a:gd name="T89" fmla="*/ 4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320">
                    <a:moveTo>
                      <a:pt x="89" y="320"/>
                    </a:moveTo>
                    <a:lnTo>
                      <a:pt x="89" y="320"/>
                    </a:lnTo>
                    <a:lnTo>
                      <a:pt x="103" y="291"/>
                    </a:lnTo>
                    <a:lnTo>
                      <a:pt x="133" y="221"/>
                    </a:lnTo>
                    <a:lnTo>
                      <a:pt x="150" y="181"/>
                    </a:lnTo>
                    <a:lnTo>
                      <a:pt x="164" y="144"/>
                    </a:lnTo>
                    <a:lnTo>
                      <a:pt x="173" y="111"/>
                    </a:lnTo>
                    <a:lnTo>
                      <a:pt x="176" y="98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78" y="79"/>
                    </a:lnTo>
                    <a:lnTo>
                      <a:pt x="176" y="71"/>
                    </a:lnTo>
                    <a:lnTo>
                      <a:pt x="173" y="62"/>
                    </a:lnTo>
                    <a:lnTo>
                      <a:pt x="171" y="54"/>
                    </a:lnTo>
                    <a:lnTo>
                      <a:pt x="162" y="39"/>
                    </a:lnTo>
                    <a:lnTo>
                      <a:pt x="153" y="26"/>
                    </a:lnTo>
                    <a:lnTo>
                      <a:pt x="139" y="15"/>
                    </a:lnTo>
                    <a:lnTo>
                      <a:pt x="125" y="7"/>
                    </a:lnTo>
                    <a:lnTo>
                      <a:pt x="117" y="4"/>
                    </a:lnTo>
                    <a:lnTo>
                      <a:pt x="108" y="3"/>
                    </a:lnTo>
                    <a:lnTo>
                      <a:pt x="100" y="1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8" y="1"/>
                    </a:lnTo>
                    <a:lnTo>
                      <a:pt x="70" y="3"/>
                    </a:lnTo>
                    <a:lnTo>
                      <a:pt x="61" y="4"/>
                    </a:lnTo>
                    <a:lnTo>
                      <a:pt x="53" y="7"/>
                    </a:lnTo>
                    <a:lnTo>
                      <a:pt x="39" y="15"/>
                    </a:lnTo>
                    <a:lnTo>
                      <a:pt x="25" y="26"/>
                    </a:lnTo>
                    <a:lnTo>
                      <a:pt x="16" y="39"/>
                    </a:lnTo>
                    <a:lnTo>
                      <a:pt x="7" y="54"/>
                    </a:lnTo>
                    <a:lnTo>
                      <a:pt x="5" y="62"/>
                    </a:lnTo>
                    <a:lnTo>
                      <a:pt x="2" y="71"/>
                    </a:lnTo>
                    <a:lnTo>
                      <a:pt x="0" y="7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2" y="98"/>
                    </a:lnTo>
                    <a:lnTo>
                      <a:pt x="5" y="111"/>
                    </a:lnTo>
                    <a:lnTo>
                      <a:pt x="14" y="144"/>
                    </a:lnTo>
                    <a:lnTo>
                      <a:pt x="28" y="181"/>
                    </a:lnTo>
                    <a:lnTo>
                      <a:pt x="45" y="221"/>
                    </a:lnTo>
                    <a:lnTo>
                      <a:pt x="75" y="291"/>
                    </a:lnTo>
                    <a:lnTo>
                      <a:pt x="89" y="320"/>
                    </a:lnTo>
                    <a:lnTo>
                      <a:pt x="89" y="320"/>
                    </a:lnTo>
                    <a:close/>
                    <a:moveTo>
                      <a:pt x="89" y="40"/>
                    </a:moveTo>
                    <a:lnTo>
                      <a:pt x="89" y="40"/>
                    </a:lnTo>
                    <a:lnTo>
                      <a:pt x="97" y="40"/>
                    </a:lnTo>
                    <a:lnTo>
                      <a:pt x="104" y="43"/>
                    </a:lnTo>
                    <a:lnTo>
                      <a:pt x="111" y="47"/>
                    </a:lnTo>
                    <a:lnTo>
                      <a:pt x="117" y="51"/>
                    </a:lnTo>
                    <a:lnTo>
                      <a:pt x="122" y="58"/>
                    </a:lnTo>
                    <a:lnTo>
                      <a:pt x="125" y="64"/>
                    </a:lnTo>
                    <a:lnTo>
                      <a:pt x="128" y="72"/>
                    </a:lnTo>
                    <a:lnTo>
                      <a:pt x="129" y="80"/>
                    </a:lnTo>
                    <a:lnTo>
                      <a:pt x="129" y="80"/>
                    </a:lnTo>
                    <a:lnTo>
                      <a:pt x="128" y="87"/>
                    </a:lnTo>
                    <a:lnTo>
                      <a:pt x="125" y="96"/>
                    </a:lnTo>
                    <a:lnTo>
                      <a:pt x="122" y="102"/>
                    </a:lnTo>
                    <a:lnTo>
                      <a:pt x="117" y="108"/>
                    </a:lnTo>
                    <a:lnTo>
                      <a:pt x="111" y="113"/>
                    </a:lnTo>
                    <a:lnTo>
                      <a:pt x="104" y="116"/>
                    </a:lnTo>
                    <a:lnTo>
                      <a:pt x="97" y="119"/>
                    </a:lnTo>
                    <a:lnTo>
                      <a:pt x="89" y="119"/>
                    </a:lnTo>
                    <a:lnTo>
                      <a:pt x="89" y="119"/>
                    </a:lnTo>
                    <a:lnTo>
                      <a:pt x="81" y="119"/>
                    </a:lnTo>
                    <a:lnTo>
                      <a:pt x="74" y="116"/>
                    </a:lnTo>
                    <a:lnTo>
                      <a:pt x="67" y="113"/>
                    </a:lnTo>
                    <a:lnTo>
                      <a:pt x="60" y="108"/>
                    </a:lnTo>
                    <a:lnTo>
                      <a:pt x="56" y="102"/>
                    </a:lnTo>
                    <a:lnTo>
                      <a:pt x="52" y="96"/>
                    </a:lnTo>
                    <a:lnTo>
                      <a:pt x="50" y="87"/>
                    </a:lnTo>
                    <a:lnTo>
                      <a:pt x="49" y="80"/>
                    </a:lnTo>
                    <a:lnTo>
                      <a:pt x="49" y="80"/>
                    </a:lnTo>
                    <a:lnTo>
                      <a:pt x="50" y="72"/>
                    </a:lnTo>
                    <a:lnTo>
                      <a:pt x="52" y="64"/>
                    </a:lnTo>
                    <a:lnTo>
                      <a:pt x="56" y="58"/>
                    </a:lnTo>
                    <a:lnTo>
                      <a:pt x="60" y="51"/>
                    </a:lnTo>
                    <a:lnTo>
                      <a:pt x="67" y="47"/>
                    </a:lnTo>
                    <a:lnTo>
                      <a:pt x="74" y="43"/>
                    </a:lnTo>
                    <a:lnTo>
                      <a:pt x="81" y="40"/>
                    </a:lnTo>
                    <a:lnTo>
                      <a:pt x="89" y="40"/>
                    </a:lnTo>
                    <a:lnTo>
                      <a:pt x="89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6" name="TextBox 53"/>
            <p:cNvSpPr txBox="1">
              <a:spLocks noChangeArrowheads="1"/>
            </p:cNvSpPr>
            <p:nvPr/>
          </p:nvSpPr>
          <p:spPr bwMode="auto">
            <a:xfrm>
              <a:off x="1527812" y="4984150"/>
              <a:ext cx="2740036" cy="41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lvl="0" algn="ctr" hangingPunct="0">
                <a:lnSpc>
                  <a:spcPct val="130000"/>
                </a:lnSpc>
                <a:defRPr b="0" i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b="1" dirty="0" smtClean="0">
                  <a:solidFill>
                    <a:schemeClr val="tx1"/>
                  </a:solidFill>
                </a:rPr>
                <a:t>产业配套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3"/>
            <p:cNvSpPr txBox="1">
              <a:spLocks noChangeArrowheads="1"/>
            </p:cNvSpPr>
            <p:nvPr/>
          </p:nvSpPr>
          <p:spPr bwMode="auto">
            <a:xfrm>
              <a:off x="6370789" y="3698014"/>
              <a:ext cx="2706977" cy="41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0" tIns="45716" rIns="91430" bIns="45716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lvl="0" algn="ctr" hangingPunct="0">
                <a:lnSpc>
                  <a:spcPct val="130000"/>
                </a:lnSpc>
                <a:defRPr b="0" i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b="1" dirty="0" smtClean="0">
                  <a:solidFill>
                    <a:schemeClr val="tx1"/>
                  </a:solidFill>
                </a:rPr>
                <a:t>文化旅游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500534" y="2484487"/>
              <a:ext cx="1714573" cy="3082523"/>
              <a:chOff x="3500534" y="2225339"/>
              <a:chExt cx="1714573" cy="3082523"/>
            </a:xfrm>
          </p:grpSpPr>
          <p:sp>
            <p:nvSpPr>
              <p:cNvPr id="4" name="矩形 3"/>
              <p:cNvSpPr/>
              <p:nvPr/>
            </p:nvSpPr>
            <p:spPr bwMode="auto">
              <a:xfrm>
                <a:off x="3760936" y="4035122"/>
                <a:ext cx="1142515" cy="1272740"/>
              </a:xfrm>
              <a:custGeom>
                <a:avLst/>
                <a:gdLst>
                  <a:gd name="connsiteX0" fmla="*/ 0 w 1080120"/>
                  <a:gd name="connsiteY0" fmla="*/ 0 h 1429904"/>
                  <a:gd name="connsiteX1" fmla="*/ 1080120 w 1080120"/>
                  <a:gd name="connsiteY1" fmla="*/ 0 h 1429904"/>
                  <a:gd name="connsiteX2" fmla="*/ 1080120 w 1080120"/>
                  <a:gd name="connsiteY2" fmla="*/ 1429904 h 1429904"/>
                  <a:gd name="connsiteX3" fmla="*/ 0 w 1080120"/>
                  <a:gd name="connsiteY3" fmla="*/ 1429904 h 1429904"/>
                  <a:gd name="connsiteX4" fmla="*/ 0 w 1080120"/>
                  <a:gd name="connsiteY4" fmla="*/ 0 h 1429904"/>
                  <a:gd name="connsiteX0" fmla="*/ 0 w 1080120"/>
                  <a:gd name="connsiteY0" fmla="*/ 0 h 2053791"/>
                  <a:gd name="connsiteX1" fmla="*/ 1080120 w 1080120"/>
                  <a:gd name="connsiteY1" fmla="*/ 0 h 2053791"/>
                  <a:gd name="connsiteX2" fmla="*/ 1080120 w 1080120"/>
                  <a:gd name="connsiteY2" fmla="*/ 1429904 h 2053791"/>
                  <a:gd name="connsiteX3" fmla="*/ 690563 w 1080120"/>
                  <a:gd name="connsiteY3" fmla="*/ 2053791 h 2053791"/>
                  <a:gd name="connsiteX4" fmla="*/ 0 w 1080120"/>
                  <a:gd name="connsiteY4" fmla="*/ 0 h 2053791"/>
                  <a:gd name="connsiteX0" fmla="*/ 0 w 1356345"/>
                  <a:gd name="connsiteY0" fmla="*/ 0 h 2053791"/>
                  <a:gd name="connsiteX1" fmla="*/ 1080120 w 1356345"/>
                  <a:gd name="connsiteY1" fmla="*/ 0 h 2053791"/>
                  <a:gd name="connsiteX2" fmla="*/ 1356345 w 1356345"/>
                  <a:gd name="connsiteY2" fmla="*/ 2044266 h 2053791"/>
                  <a:gd name="connsiteX3" fmla="*/ 690563 w 1356345"/>
                  <a:gd name="connsiteY3" fmla="*/ 2053791 h 2053791"/>
                  <a:gd name="connsiteX4" fmla="*/ 0 w 1356345"/>
                  <a:gd name="connsiteY4" fmla="*/ 0 h 2053791"/>
                  <a:gd name="connsiteX0" fmla="*/ 0 w 870570"/>
                  <a:gd name="connsiteY0" fmla="*/ 1509713 h 2053791"/>
                  <a:gd name="connsiteX1" fmla="*/ 594345 w 870570"/>
                  <a:gd name="connsiteY1" fmla="*/ 0 h 2053791"/>
                  <a:gd name="connsiteX2" fmla="*/ 870570 w 870570"/>
                  <a:gd name="connsiteY2" fmla="*/ 2044266 h 2053791"/>
                  <a:gd name="connsiteX3" fmla="*/ 204788 w 870570"/>
                  <a:gd name="connsiteY3" fmla="*/ 2053791 h 2053791"/>
                  <a:gd name="connsiteX4" fmla="*/ 0 w 870570"/>
                  <a:gd name="connsiteY4" fmla="*/ 1509713 h 2053791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1402"/>
                  <a:gd name="connsiteY0" fmla="*/ 476250 h 1020328"/>
                  <a:gd name="connsiteX1" fmla="*/ 475283 w 871402"/>
                  <a:gd name="connsiteY1" fmla="*/ 0 h 1020328"/>
                  <a:gd name="connsiteX2" fmla="*/ 870570 w 871402"/>
                  <a:gd name="connsiteY2" fmla="*/ 1010803 h 1020328"/>
                  <a:gd name="connsiteX3" fmla="*/ 204788 w 871402"/>
                  <a:gd name="connsiteY3" fmla="*/ 1020328 h 1020328"/>
                  <a:gd name="connsiteX4" fmla="*/ 0 w 871402"/>
                  <a:gd name="connsiteY4" fmla="*/ 476250 h 1020328"/>
                  <a:gd name="connsiteX0" fmla="*/ 0 w 1142865"/>
                  <a:gd name="connsiteY0" fmla="*/ 138113 h 1020328"/>
                  <a:gd name="connsiteX1" fmla="*/ 746746 w 1142865"/>
                  <a:gd name="connsiteY1" fmla="*/ 0 h 1020328"/>
                  <a:gd name="connsiteX2" fmla="*/ 1142033 w 1142865"/>
                  <a:gd name="connsiteY2" fmla="*/ 1010803 h 1020328"/>
                  <a:gd name="connsiteX3" fmla="*/ 476251 w 1142865"/>
                  <a:gd name="connsiteY3" fmla="*/ 1020328 h 1020328"/>
                  <a:gd name="connsiteX4" fmla="*/ 0 w 1142865"/>
                  <a:gd name="connsiteY4" fmla="*/ 138113 h 1020328"/>
                  <a:gd name="connsiteX0" fmla="*/ 0 w 1142343"/>
                  <a:gd name="connsiteY0" fmla="*/ 395288 h 1277503"/>
                  <a:gd name="connsiteX1" fmla="*/ 556246 w 1142343"/>
                  <a:gd name="connsiteY1" fmla="*/ 0 h 1277503"/>
                  <a:gd name="connsiteX2" fmla="*/ 1142033 w 1142343"/>
                  <a:gd name="connsiteY2" fmla="*/ 1267978 h 1277503"/>
                  <a:gd name="connsiteX3" fmla="*/ 476251 w 1142343"/>
                  <a:gd name="connsiteY3" fmla="*/ 1277503 h 1277503"/>
                  <a:gd name="connsiteX4" fmla="*/ 0 w 1142343"/>
                  <a:gd name="connsiteY4" fmla="*/ 395288 h 1277503"/>
                  <a:gd name="connsiteX0" fmla="*/ 0 w 1143044"/>
                  <a:gd name="connsiteY0" fmla="*/ 395288 h 1277503"/>
                  <a:gd name="connsiteX1" fmla="*/ 556246 w 1143044"/>
                  <a:gd name="connsiteY1" fmla="*/ 0 h 1277503"/>
                  <a:gd name="connsiteX2" fmla="*/ 1142033 w 1143044"/>
                  <a:gd name="connsiteY2" fmla="*/ 1267978 h 1277503"/>
                  <a:gd name="connsiteX3" fmla="*/ 476251 w 1143044"/>
                  <a:gd name="connsiteY3" fmla="*/ 1277503 h 1277503"/>
                  <a:gd name="connsiteX4" fmla="*/ 0 w 1143044"/>
                  <a:gd name="connsiteY4" fmla="*/ 395288 h 1277503"/>
                  <a:gd name="connsiteX0" fmla="*/ 0 w 1142860"/>
                  <a:gd name="connsiteY0" fmla="*/ 395288 h 1277503"/>
                  <a:gd name="connsiteX1" fmla="*/ 556246 w 1142860"/>
                  <a:gd name="connsiteY1" fmla="*/ 0 h 1277503"/>
                  <a:gd name="connsiteX2" fmla="*/ 1142033 w 1142860"/>
                  <a:gd name="connsiteY2" fmla="*/ 1267978 h 1277503"/>
                  <a:gd name="connsiteX3" fmla="*/ 476251 w 1142860"/>
                  <a:gd name="connsiteY3" fmla="*/ 1277503 h 1277503"/>
                  <a:gd name="connsiteX4" fmla="*/ 0 w 1142860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15"/>
                  <a:gd name="connsiteY0" fmla="*/ 390525 h 1272740"/>
                  <a:gd name="connsiteX1" fmla="*/ 541958 w 1142515"/>
                  <a:gd name="connsiteY1" fmla="*/ 0 h 1272740"/>
                  <a:gd name="connsiteX2" fmla="*/ 1142033 w 1142515"/>
                  <a:gd name="connsiteY2" fmla="*/ 1263215 h 1272740"/>
                  <a:gd name="connsiteX3" fmla="*/ 476251 w 1142515"/>
                  <a:gd name="connsiteY3" fmla="*/ 1272740 h 1272740"/>
                  <a:gd name="connsiteX4" fmla="*/ 0 w 1142515"/>
                  <a:gd name="connsiteY4" fmla="*/ 390525 h 127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515" h="1272740">
                    <a:moveTo>
                      <a:pt x="0" y="390525"/>
                    </a:moveTo>
                    <a:lnTo>
                      <a:pt x="541958" y="0"/>
                    </a:lnTo>
                    <a:cubicBezTo>
                      <a:pt x="778495" y="303596"/>
                      <a:pt x="1157909" y="659580"/>
                      <a:pt x="1142033" y="1263215"/>
                    </a:cubicBezTo>
                    <a:lnTo>
                      <a:pt x="476251" y="1272740"/>
                    </a:lnTo>
                    <a:cubicBezTo>
                      <a:pt x="460376" y="853257"/>
                      <a:pt x="101600" y="548071"/>
                      <a:pt x="0" y="39052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032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60" name="矩形 3"/>
              <p:cNvSpPr/>
              <p:nvPr/>
            </p:nvSpPr>
            <p:spPr bwMode="auto">
              <a:xfrm>
                <a:off x="3500534" y="2992388"/>
                <a:ext cx="767314" cy="1358465"/>
              </a:xfrm>
              <a:custGeom>
                <a:avLst/>
                <a:gdLst>
                  <a:gd name="connsiteX0" fmla="*/ 0 w 1080120"/>
                  <a:gd name="connsiteY0" fmla="*/ 0 h 1429904"/>
                  <a:gd name="connsiteX1" fmla="*/ 1080120 w 1080120"/>
                  <a:gd name="connsiteY1" fmla="*/ 0 h 1429904"/>
                  <a:gd name="connsiteX2" fmla="*/ 1080120 w 1080120"/>
                  <a:gd name="connsiteY2" fmla="*/ 1429904 h 1429904"/>
                  <a:gd name="connsiteX3" fmla="*/ 0 w 1080120"/>
                  <a:gd name="connsiteY3" fmla="*/ 1429904 h 1429904"/>
                  <a:gd name="connsiteX4" fmla="*/ 0 w 1080120"/>
                  <a:gd name="connsiteY4" fmla="*/ 0 h 1429904"/>
                  <a:gd name="connsiteX0" fmla="*/ 0 w 1080120"/>
                  <a:gd name="connsiteY0" fmla="*/ 0 h 2053791"/>
                  <a:gd name="connsiteX1" fmla="*/ 1080120 w 1080120"/>
                  <a:gd name="connsiteY1" fmla="*/ 0 h 2053791"/>
                  <a:gd name="connsiteX2" fmla="*/ 1080120 w 1080120"/>
                  <a:gd name="connsiteY2" fmla="*/ 1429904 h 2053791"/>
                  <a:gd name="connsiteX3" fmla="*/ 690563 w 1080120"/>
                  <a:gd name="connsiteY3" fmla="*/ 2053791 h 2053791"/>
                  <a:gd name="connsiteX4" fmla="*/ 0 w 1080120"/>
                  <a:gd name="connsiteY4" fmla="*/ 0 h 2053791"/>
                  <a:gd name="connsiteX0" fmla="*/ 0 w 1356345"/>
                  <a:gd name="connsiteY0" fmla="*/ 0 h 2053791"/>
                  <a:gd name="connsiteX1" fmla="*/ 1080120 w 1356345"/>
                  <a:gd name="connsiteY1" fmla="*/ 0 h 2053791"/>
                  <a:gd name="connsiteX2" fmla="*/ 1356345 w 1356345"/>
                  <a:gd name="connsiteY2" fmla="*/ 2044266 h 2053791"/>
                  <a:gd name="connsiteX3" fmla="*/ 690563 w 1356345"/>
                  <a:gd name="connsiteY3" fmla="*/ 2053791 h 2053791"/>
                  <a:gd name="connsiteX4" fmla="*/ 0 w 1356345"/>
                  <a:gd name="connsiteY4" fmla="*/ 0 h 2053791"/>
                  <a:gd name="connsiteX0" fmla="*/ 0 w 870570"/>
                  <a:gd name="connsiteY0" fmla="*/ 1509713 h 2053791"/>
                  <a:gd name="connsiteX1" fmla="*/ 594345 w 870570"/>
                  <a:gd name="connsiteY1" fmla="*/ 0 h 2053791"/>
                  <a:gd name="connsiteX2" fmla="*/ 870570 w 870570"/>
                  <a:gd name="connsiteY2" fmla="*/ 2044266 h 2053791"/>
                  <a:gd name="connsiteX3" fmla="*/ 204788 w 870570"/>
                  <a:gd name="connsiteY3" fmla="*/ 2053791 h 2053791"/>
                  <a:gd name="connsiteX4" fmla="*/ 0 w 870570"/>
                  <a:gd name="connsiteY4" fmla="*/ 1509713 h 2053791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1402"/>
                  <a:gd name="connsiteY0" fmla="*/ 476250 h 1020328"/>
                  <a:gd name="connsiteX1" fmla="*/ 475283 w 871402"/>
                  <a:gd name="connsiteY1" fmla="*/ 0 h 1020328"/>
                  <a:gd name="connsiteX2" fmla="*/ 870570 w 871402"/>
                  <a:gd name="connsiteY2" fmla="*/ 1010803 h 1020328"/>
                  <a:gd name="connsiteX3" fmla="*/ 204788 w 871402"/>
                  <a:gd name="connsiteY3" fmla="*/ 1020328 h 1020328"/>
                  <a:gd name="connsiteX4" fmla="*/ 0 w 871402"/>
                  <a:gd name="connsiteY4" fmla="*/ 476250 h 1020328"/>
                  <a:gd name="connsiteX0" fmla="*/ 0 w 1142865"/>
                  <a:gd name="connsiteY0" fmla="*/ 138113 h 1020328"/>
                  <a:gd name="connsiteX1" fmla="*/ 746746 w 1142865"/>
                  <a:gd name="connsiteY1" fmla="*/ 0 h 1020328"/>
                  <a:gd name="connsiteX2" fmla="*/ 1142033 w 1142865"/>
                  <a:gd name="connsiteY2" fmla="*/ 1010803 h 1020328"/>
                  <a:gd name="connsiteX3" fmla="*/ 476251 w 1142865"/>
                  <a:gd name="connsiteY3" fmla="*/ 1020328 h 1020328"/>
                  <a:gd name="connsiteX4" fmla="*/ 0 w 1142865"/>
                  <a:gd name="connsiteY4" fmla="*/ 138113 h 1020328"/>
                  <a:gd name="connsiteX0" fmla="*/ 0 w 1142343"/>
                  <a:gd name="connsiteY0" fmla="*/ 395288 h 1277503"/>
                  <a:gd name="connsiteX1" fmla="*/ 556246 w 1142343"/>
                  <a:gd name="connsiteY1" fmla="*/ 0 h 1277503"/>
                  <a:gd name="connsiteX2" fmla="*/ 1142033 w 1142343"/>
                  <a:gd name="connsiteY2" fmla="*/ 1267978 h 1277503"/>
                  <a:gd name="connsiteX3" fmla="*/ 476251 w 1142343"/>
                  <a:gd name="connsiteY3" fmla="*/ 1277503 h 1277503"/>
                  <a:gd name="connsiteX4" fmla="*/ 0 w 1142343"/>
                  <a:gd name="connsiteY4" fmla="*/ 395288 h 1277503"/>
                  <a:gd name="connsiteX0" fmla="*/ 0 w 1143044"/>
                  <a:gd name="connsiteY0" fmla="*/ 395288 h 1277503"/>
                  <a:gd name="connsiteX1" fmla="*/ 556246 w 1143044"/>
                  <a:gd name="connsiteY1" fmla="*/ 0 h 1277503"/>
                  <a:gd name="connsiteX2" fmla="*/ 1142033 w 1143044"/>
                  <a:gd name="connsiteY2" fmla="*/ 1267978 h 1277503"/>
                  <a:gd name="connsiteX3" fmla="*/ 476251 w 1143044"/>
                  <a:gd name="connsiteY3" fmla="*/ 1277503 h 1277503"/>
                  <a:gd name="connsiteX4" fmla="*/ 0 w 1143044"/>
                  <a:gd name="connsiteY4" fmla="*/ 395288 h 1277503"/>
                  <a:gd name="connsiteX0" fmla="*/ 0 w 1142860"/>
                  <a:gd name="connsiteY0" fmla="*/ 395288 h 1277503"/>
                  <a:gd name="connsiteX1" fmla="*/ 556246 w 1142860"/>
                  <a:gd name="connsiteY1" fmla="*/ 0 h 1277503"/>
                  <a:gd name="connsiteX2" fmla="*/ 1142033 w 1142860"/>
                  <a:gd name="connsiteY2" fmla="*/ 1267978 h 1277503"/>
                  <a:gd name="connsiteX3" fmla="*/ 476251 w 1142860"/>
                  <a:gd name="connsiteY3" fmla="*/ 1277503 h 1277503"/>
                  <a:gd name="connsiteX4" fmla="*/ 0 w 1142860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15"/>
                  <a:gd name="connsiteY0" fmla="*/ 390525 h 1272740"/>
                  <a:gd name="connsiteX1" fmla="*/ 541958 w 1142515"/>
                  <a:gd name="connsiteY1" fmla="*/ 0 h 1272740"/>
                  <a:gd name="connsiteX2" fmla="*/ 1142033 w 1142515"/>
                  <a:gd name="connsiteY2" fmla="*/ 1263215 h 1272740"/>
                  <a:gd name="connsiteX3" fmla="*/ 476251 w 1142515"/>
                  <a:gd name="connsiteY3" fmla="*/ 1272740 h 1272740"/>
                  <a:gd name="connsiteX4" fmla="*/ 0 w 1142515"/>
                  <a:gd name="connsiteY4" fmla="*/ 390525 h 1272740"/>
                  <a:gd name="connsiteX0" fmla="*/ 0 w 1142515"/>
                  <a:gd name="connsiteY0" fmla="*/ 390525 h 1563253"/>
                  <a:gd name="connsiteX1" fmla="*/ 541958 w 1142515"/>
                  <a:gd name="connsiteY1" fmla="*/ 0 h 1563253"/>
                  <a:gd name="connsiteX2" fmla="*/ 1142033 w 1142515"/>
                  <a:gd name="connsiteY2" fmla="*/ 1263215 h 1563253"/>
                  <a:gd name="connsiteX3" fmla="*/ 381001 w 1142515"/>
                  <a:gd name="connsiteY3" fmla="*/ 1563253 h 1563253"/>
                  <a:gd name="connsiteX4" fmla="*/ 0 w 1142515"/>
                  <a:gd name="connsiteY4" fmla="*/ 390525 h 1563253"/>
                  <a:gd name="connsiteX0" fmla="*/ 0 w 938247"/>
                  <a:gd name="connsiteY0" fmla="*/ 390525 h 1563253"/>
                  <a:gd name="connsiteX1" fmla="*/ 541958 w 938247"/>
                  <a:gd name="connsiteY1" fmla="*/ 0 h 1563253"/>
                  <a:gd name="connsiteX2" fmla="*/ 937246 w 938247"/>
                  <a:gd name="connsiteY2" fmla="*/ 1196540 h 1563253"/>
                  <a:gd name="connsiteX3" fmla="*/ 381001 w 938247"/>
                  <a:gd name="connsiteY3" fmla="*/ 1563253 h 1563253"/>
                  <a:gd name="connsiteX4" fmla="*/ 0 w 938247"/>
                  <a:gd name="connsiteY4" fmla="*/ 390525 h 1563253"/>
                  <a:gd name="connsiteX0" fmla="*/ 0 w 1029116"/>
                  <a:gd name="connsiteY0" fmla="*/ 0 h 1172728"/>
                  <a:gd name="connsiteX1" fmla="*/ 913433 w 1029116"/>
                  <a:gd name="connsiteY1" fmla="*/ 42863 h 1172728"/>
                  <a:gd name="connsiteX2" fmla="*/ 937246 w 1029116"/>
                  <a:gd name="connsiteY2" fmla="*/ 806015 h 1172728"/>
                  <a:gd name="connsiteX3" fmla="*/ 381001 w 1029116"/>
                  <a:gd name="connsiteY3" fmla="*/ 1172728 h 1172728"/>
                  <a:gd name="connsiteX4" fmla="*/ 0 w 1029116"/>
                  <a:gd name="connsiteY4" fmla="*/ 0 h 1172728"/>
                  <a:gd name="connsiteX0" fmla="*/ 0 w 752891"/>
                  <a:gd name="connsiteY0" fmla="*/ 0 h 1301315"/>
                  <a:gd name="connsiteX1" fmla="*/ 637208 w 752891"/>
                  <a:gd name="connsiteY1" fmla="*/ 171450 h 1301315"/>
                  <a:gd name="connsiteX2" fmla="*/ 661021 w 752891"/>
                  <a:gd name="connsiteY2" fmla="*/ 934602 h 1301315"/>
                  <a:gd name="connsiteX3" fmla="*/ 104776 w 752891"/>
                  <a:gd name="connsiteY3" fmla="*/ 1301315 h 1301315"/>
                  <a:gd name="connsiteX4" fmla="*/ 0 w 752891"/>
                  <a:gd name="connsiteY4" fmla="*/ 0 h 1301315"/>
                  <a:gd name="connsiteX0" fmla="*/ 81786 w 834677"/>
                  <a:gd name="connsiteY0" fmla="*/ 0 h 1301315"/>
                  <a:gd name="connsiteX1" fmla="*/ 718994 w 834677"/>
                  <a:gd name="connsiteY1" fmla="*/ 171450 h 1301315"/>
                  <a:gd name="connsiteX2" fmla="*/ 742807 w 834677"/>
                  <a:gd name="connsiteY2" fmla="*/ 934602 h 1301315"/>
                  <a:gd name="connsiteX3" fmla="*/ 186562 w 834677"/>
                  <a:gd name="connsiteY3" fmla="*/ 1301315 h 1301315"/>
                  <a:gd name="connsiteX4" fmla="*/ 81786 w 834677"/>
                  <a:gd name="connsiteY4" fmla="*/ 0 h 1301315"/>
                  <a:gd name="connsiteX0" fmla="*/ 109124 w 862015"/>
                  <a:gd name="connsiteY0" fmla="*/ 0 h 1301315"/>
                  <a:gd name="connsiteX1" fmla="*/ 746332 w 862015"/>
                  <a:gd name="connsiteY1" fmla="*/ 171450 h 1301315"/>
                  <a:gd name="connsiteX2" fmla="*/ 770145 w 862015"/>
                  <a:gd name="connsiteY2" fmla="*/ 934602 h 1301315"/>
                  <a:gd name="connsiteX3" fmla="*/ 213900 w 862015"/>
                  <a:gd name="connsiteY3" fmla="*/ 1301315 h 1301315"/>
                  <a:gd name="connsiteX4" fmla="*/ 109124 w 862015"/>
                  <a:gd name="connsiteY4" fmla="*/ 0 h 1301315"/>
                  <a:gd name="connsiteX0" fmla="*/ 109124 w 824633"/>
                  <a:gd name="connsiteY0" fmla="*/ 0 h 1301315"/>
                  <a:gd name="connsiteX1" fmla="*/ 746332 w 824633"/>
                  <a:gd name="connsiteY1" fmla="*/ 171450 h 1301315"/>
                  <a:gd name="connsiteX2" fmla="*/ 770145 w 824633"/>
                  <a:gd name="connsiteY2" fmla="*/ 934602 h 1301315"/>
                  <a:gd name="connsiteX3" fmla="*/ 213900 w 824633"/>
                  <a:gd name="connsiteY3" fmla="*/ 1301315 h 1301315"/>
                  <a:gd name="connsiteX4" fmla="*/ 109124 w 824633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11806 w 763302"/>
                  <a:gd name="connsiteY0" fmla="*/ 0 h 1358465"/>
                  <a:gd name="connsiteX1" fmla="*/ 739489 w 763302"/>
                  <a:gd name="connsiteY1" fmla="*/ 228600 h 1358465"/>
                  <a:gd name="connsiteX2" fmla="*/ 763302 w 763302"/>
                  <a:gd name="connsiteY2" fmla="*/ 991752 h 1358465"/>
                  <a:gd name="connsiteX3" fmla="*/ 207057 w 763302"/>
                  <a:gd name="connsiteY3" fmla="*/ 1358465 h 1358465"/>
                  <a:gd name="connsiteX4" fmla="*/ 111806 w 763302"/>
                  <a:gd name="connsiteY4" fmla="*/ 0 h 1358465"/>
                  <a:gd name="connsiteX0" fmla="*/ 103365 w 754861"/>
                  <a:gd name="connsiteY0" fmla="*/ 0 h 1358465"/>
                  <a:gd name="connsiteX1" fmla="*/ 731048 w 754861"/>
                  <a:gd name="connsiteY1" fmla="*/ 228600 h 1358465"/>
                  <a:gd name="connsiteX2" fmla="*/ 754861 w 754861"/>
                  <a:gd name="connsiteY2" fmla="*/ 991752 h 1358465"/>
                  <a:gd name="connsiteX3" fmla="*/ 198616 w 754861"/>
                  <a:gd name="connsiteY3" fmla="*/ 1358465 h 1358465"/>
                  <a:gd name="connsiteX4" fmla="*/ 103365 w 754861"/>
                  <a:gd name="connsiteY4" fmla="*/ 0 h 1358465"/>
                  <a:gd name="connsiteX0" fmla="*/ 115818 w 767314"/>
                  <a:gd name="connsiteY0" fmla="*/ 0 h 1358465"/>
                  <a:gd name="connsiteX1" fmla="*/ 743501 w 767314"/>
                  <a:gd name="connsiteY1" fmla="*/ 228600 h 1358465"/>
                  <a:gd name="connsiteX2" fmla="*/ 767314 w 767314"/>
                  <a:gd name="connsiteY2" fmla="*/ 991752 h 1358465"/>
                  <a:gd name="connsiteX3" fmla="*/ 211069 w 767314"/>
                  <a:gd name="connsiteY3" fmla="*/ 1358465 h 1358465"/>
                  <a:gd name="connsiteX4" fmla="*/ 115818 w 767314"/>
                  <a:gd name="connsiteY4" fmla="*/ 0 h 135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314" h="1358465">
                    <a:moveTo>
                      <a:pt x="115818" y="0"/>
                    </a:moveTo>
                    <a:lnTo>
                      <a:pt x="743501" y="228600"/>
                    </a:lnTo>
                    <a:cubicBezTo>
                      <a:pt x="694288" y="398845"/>
                      <a:pt x="621264" y="583380"/>
                      <a:pt x="767314" y="991752"/>
                    </a:cubicBezTo>
                    <a:lnTo>
                      <a:pt x="211069" y="1358465"/>
                    </a:lnTo>
                    <a:cubicBezTo>
                      <a:pt x="4694" y="1053282"/>
                      <a:pt x="-92144" y="538545"/>
                      <a:pt x="115818" y="0"/>
                    </a:cubicBezTo>
                    <a:close/>
                  </a:path>
                </a:pathLst>
              </a:custGeom>
              <a:solidFill>
                <a:srgbClr val="01D48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032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61" name="矩形 3"/>
              <p:cNvSpPr/>
              <p:nvPr/>
            </p:nvSpPr>
            <p:spPr bwMode="auto">
              <a:xfrm rot="3878634">
                <a:off x="3982914" y="1818825"/>
                <a:ext cx="825679" cy="1638707"/>
              </a:xfrm>
              <a:custGeom>
                <a:avLst/>
                <a:gdLst>
                  <a:gd name="connsiteX0" fmla="*/ 0 w 1080120"/>
                  <a:gd name="connsiteY0" fmla="*/ 0 h 1429904"/>
                  <a:gd name="connsiteX1" fmla="*/ 1080120 w 1080120"/>
                  <a:gd name="connsiteY1" fmla="*/ 0 h 1429904"/>
                  <a:gd name="connsiteX2" fmla="*/ 1080120 w 1080120"/>
                  <a:gd name="connsiteY2" fmla="*/ 1429904 h 1429904"/>
                  <a:gd name="connsiteX3" fmla="*/ 0 w 1080120"/>
                  <a:gd name="connsiteY3" fmla="*/ 1429904 h 1429904"/>
                  <a:gd name="connsiteX4" fmla="*/ 0 w 1080120"/>
                  <a:gd name="connsiteY4" fmla="*/ 0 h 1429904"/>
                  <a:gd name="connsiteX0" fmla="*/ 0 w 1080120"/>
                  <a:gd name="connsiteY0" fmla="*/ 0 h 2053791"/>
                  <a:gd name="connsiteX1" fmla="*/ 1080120 w 1080120"/>
                  <a:gd name="connsiteY1" fmla="*/ 0 h 2053791"/>
                  <a:gd name="connsiteX2" fmla="*/ 1080120 w 1080120"/>
                  <a:gd name="connsiteY2" fmla="*/ 1429904 h 2053791"/>
                  <a:gd name="connsiteX3" fmla="*/ 690563 w 1080120"/>
                  <a:gd name="connsiteY3" fmla="*/ 2053791 h 2053791"/>
                  <a:gd name="connsiteX4" fmla="*/ 0 w 1080120"/>
                  <a:gd name="connsiteY4" fmla="*/ 0 h 2053791"/>
                  <a:gd name="connsiteX0" fmla="*/ 0 w 1356345"/>
                  <a:gd name="connsiteY0" fmla="*/ 0 h 2053791"/>
                  <a:gd name="connsiteX1" fmla="*/ 1080120 w 1356345"/>
                  <a:gd name="connsiteY1" fmla="*/ 0 h 2053791"/>
                  <a:gd name="connsiteX2" fmla="*/ 1356345 w 1356345"/>
                  <a:gd name="connsiteY2" fmla="*/ 2044266 h 2053791"/>
                  <a:gd name="connsiteX3" fmla="*/ 690563 w 1356345"/>
                  <a:gd name="connsiteY3" fmla="*/ 2053791 h 2053791"/>
                  <a:gd name="connsiteX4" fmla="*/ 0 w 1356345"/>
                  <a:gd name="connsiteY4" fmla="*/ 0 h 2053791"/>
                  <a:gd name="connsiteX0" fmla="*/ 0 w 870570"/>
                  <a:gd name="connsiteY0" fmla="*/ 1509713 h 2053791"/>
                  <a:gd name="connsiteX1" fmla="*/ 594345 w 870570"/>
                  <a:gd name="connsiteY1" fmla="*/ 0 h 2053791"/>
                  <a:gd name="connsiteX2" fmla="*/ 870570 w 870570"/>
                  <a:gd name="connsiteY2" fmla="*/ 2044266 h 2053791"/>
                  <a:gd name="connsiteX3" fmla="*/ 204788 w 870570"/>
                  <a:gd name="connsiteY3" fmla="*/ 2053791 h 2053791"/>
                  <a:gd name="connsiteX4" fmla="*/ 0 w 870570"/>
                  <a:gd name="connsiteY4" fmla="*/ 1509713 h 2053791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1402"/>
                  <a:gd name="connsiteY0" fmla="*/ 476250 h 1020328"/>
                  <a:gd name="connsiteX1" fmla="*/ 475283 w 871402"/>
                  <a:gd name="connsiteY1" fmla="*/ 0 h 1020328"/>
                  <a:gd name="connsiteX2" fmla="*/ 870570 w 871402"/>
                  <a:gd name="connsiteY2" fmla="*/ 1010803 h 1020328"/>
                  <a:gd name="connsiteX3" fmla="*/ 204788 w 871402"/>
                  <a:gd name="connsiteY3" fmla="*/ 1020328 h 1020328"/>
                  <a:gd name="connsiteX4" fmla="*/ 0 w 871402"/>
                  <a:gd name="connsiteY4" fmla="*/ 476250 h 1020328"/>
                  <a:gd name="connsiteX0" fmla="*/ 0 w 1142865"/>
                  <a:gd name="connsiteY0" fmla="*/ 138113 h 1020328"/>
                  <a:gd name="connsiteX1" fmla="*/ 746746 w 1142865"/>
                  <a:gd name="connsiteY1" fmla="*/ 0 h 1020328"/>
                  <a:gd name="connsiteX2" fmla="*/ 1142033 w 1142865"/>
                  <a:gd name="connsiteY2" fmla="*/ 1010803 h 1020328"/>
                  <a:gd name="connsiteX3" fmla="*/ 476251 w 1142865"/>
                  <a:gd name="connsiteY3" fmla="*/ 1020328 h 1020328"/>
                  <a:gd name="connsiteX4" fmla="*/ 0 w 1142865"/>
                  <a:gd name="connsiteY4" fmla="*/ 138113 h 1020328"/>
                  <a:gd name="connsiteX0" fmla="*/ 0 w 1142343"/>
                  <a:gd name="connsiteY0" fmla="*/ 395288 h 1277503"/>
                  <a:gd name="connsiteX1" fmla="*/ 556246 w 1142343"/>
                  <a:gd name="connsiteY1" fmla="*/ 0 h 1277503"/>
                  <a:gd name="connsiteX2" fmla="*/ 1142033 w 1142343"/>
                  <a:gd name="connsiteY2" fmla="*/ 1267978 h 1277503"/>
                  <a:gd name="connsiteX3" fmla="*/ 476251 w 1142343"/>
                  <a:gd name="connsiteY3" fmla="*/ 1277503 h 1277503"/>
                  <a:gd name="connsiteX4" fmla="*/ 0 w 1142343"/>
                  <a:gd name="connsiteY4" fmla="*/ 395288 h 1277503"/>
                  <a:gd name="connsiteX0" fmla="*/ 0 w 1143044"/>
                  <a:gd name="connsiteY0" fmla="*/ 395288 h 1277503"/>
                  <a:gd name="connsiteX1" fmla="*/ 556246 w 1143044"/>
                  <a:gd name="connsiteY1" fmla="*/ 0 h 1277503"/>
                  <a:gd name="connsiteX2" fmla="*/ 1142033 w 1143044"/>
                  <a:gd name="connsiteY2" fmla="*/ 1267978 h 1277503"/>
                  <a:gd name="connsiteX3" fmla="*/ 476251 w 1143044"/>
                  <a:gd name="connsiteY3" fmla="*/ 1277503 h 1277503"/>
                  <a:gd name="connsiteX4" fmla="*/ 0 w 1143044"/>
                  <a:gd name="connsiteY4" fmla="*/ 395288 h 1277503"/>
                  <a:gd name="connsiteX0" fmla="*/ 0 w 1142860"/>
                  <a:gd name="connsiteY0" fmla="*/ 395288 h 1277503"/>
                  <a:gd name="connsiteX1" fmla="*/ 556246 w 1142860"/>
                  <a:gd name="connsiteY1" fmla="*/ 0 h 1277503"/>
                  <a:gd name="connsiteX2" fmla="*/ 1142033 w 1142860"/>
                  <a:gd name="connsiteY2" fmla="*/ 1267978 h 1277503"/>
                  <a:gd name="connsiteX3" fmla="*/ 476251 w 1142860"/>
                  <a:gd name="connsiteY3" fmla="*/ 1277503 h 1277503"/>
                  <a:gd name="connsiteX4" fmla="*/ 0 w 1142860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15"/>
                  <a:gd name="connsiteY0" fmla="*/ 390525 h 1272740"/>
                  <a:gd name="connsiteX1" fmla="*/ 541958 w 1142515"/>
                  <a:gd name="connsiteY1" fmla="*/ 0 h 1272740"/>
                  <a:gd name="connsiteX2" fmla="*/ 1142033 w 1142515"/>
                  <a:gd name="connsiteY2" fmla="*/ 1263215 h 1272740"/>
                  <a:gd name="connsiteX3" fmla="*/ 476251 w 1142515"/>
                  <a:gd name="connsiteY3" fmla="*/ 1272740 h 1272740"/>
                  <a:gd name="connsiteX4" fmla="*/ 0 w 1142515"/>
                  <a:gd name="connsiteY4" fmla="*/ 390525 h 1272740"/>
                  <a:gd name="connsiteX0" fmla="*/ 0 w 1142515"/>
                  <a:gd name="connsiteY0" fmla="*/ 390525 h 1563253"/>
                  <a:gd name="connsiteX1" fmla="*/ 541958 w 1142515"/>
                  <a:gd name="connsiteY1" fmla="*/ 0 h 1563253"/>
                  <a:gd name="connsiteX2" fmla="*/ 1142033 w 1142515"/>
                  <a:gd name="connsiteY2" fmla="*/ 1263215 h 1563253"/>
                  <a:gd name="connsiteX3" fmla="*/ 381001 w 1142515"/>
                  <a:gd name="connsiteY3" fmla="*/ 1563253 h 1563253"/>
                  <a:gd name="connsiteX4" fmla="*/ 0 w 1142515"/>
                  <a:gd name="connsiteY4" fmla="*/ 390525 h 1563253"/>
                  <a:gd name="connsiteX0" fmla="*/ 0 w 938247"/>
                  <a:gd name="connsiteY0" fmla="*/ 390525 h 1563253"/>
                  <a:gd name="connsiteX1" fmla="*/ 541958 w 938247"/>
                  <a:gd name="connsiteY1" fmla="*/ 0 h 1563253"/>
                  <a:gd name="connsiteX2" fmla="*/ 937246 w 938247"/>
                  <a:gd name="connsiteY2" fmla="*/ 1196540 h 1563253"/>
                  <a:gd name="connsiteX3" fmla="*/ 381001 w 938247"/>
                  <a:gd name="connsiteY3" fmla="*/ 1563253 h 1563253"/>
                  <a:gd name="connsiteX4" fmla="*/ 0 w 938247"/>
                  <a:gd name="connsiteY4" fmla="*/ 390525 h 1563253"/>
                  <a:gd name="connsiteX0" fmla="*/ 0 w 1029116"/>
                  <a:gd name="connsiteY0" fmla="*/ 0 h 1172728"/>
                  <a:gd name="connsiteX1" fmla="*/ 913433 w 1029116"/>
                  <a:gd name="connsiteY1" fmla="*/ 42863 h 1172728"/>
                  <a:gd name="connsiteX2" fmla="*/ 937246 w 1029116"/>
                  <a:gd name="connsiteY2" fmla="*/ 806015 h 1172728"/>
                  <a:gd name="connsiteX3" fmla="*/ 381001 w 1029116"/>
                  <a:gd name="connsiteY3" fmla="*/ 1172728 h 1172728"/>
                  <a:gd name="connsiteX4" fmla="*/ 0 w 1029116"/>
                  <a:gd name="connsiteY4" fmla="*/ 0 h 1172728"/>
                  <a:gd name="connsiteX0" fmla="*/ 0 w 752891"/>
                  <a:gd name="connsiteY0" fmla="*/ 0 h 1301315"/>
                  <a:gd name="connsiteX1" fmla="*/ 637208 w 752891"/>
                  <a:gd name="connsiteY1" fmla="*/ 171450 h 1301315"/>
                  <a:gd name="connsiteX2" fmla="*/ 661021 w 752891"/>
                  <a:gd name="connsiteY2" fmla="*/ 934602 h 1301315"/>
                  <a:gd name="connsiteX3" fmla="*/ 104776 w 752891"/>
                  <a:gd name="connsiteY3" fmla="*/ 1301315 h 1301315"/>
                  <a:gd name="connsiteX4" fmla="*/ 0 w 752891"/>
                  <a:gd name="connsiteY4" fmla="*/ 0 h 1301315"/>
                  <a:gd name="connsiteX0" fmla="*/ 81786 w 834677"/>
                  <a:gd name="connsiteY0" fmla="*/ 0 h 1301315"/>
                  <a:gd name="connsiteX1" fmla="*/ 718994 w 834677"/>
                  <a:gd name="connsiteY1" fmla="*/ 171450 h 1301315"/>
                  <a:gd name="connsiteX2" fmla="*/ 742807 w 834677"/>
                  <a:gd name="connsiteY2" fmla="*/ 934602 h 1301315"/>
                  <a:gd name="connsiteX3" fmla="*/ 186562 w 834677"/>
                  <a:gd name="connsiteY3" fmla="*/ 1301315 h 1301315"/>
                  <a:gd name="connsiteX4" fmla="*/ 81786 w 834677"/>
                  <a:gd name="connsiteY4" fmla="*/ 0 h 1301315"/>
                  <a:gd name="connsiteX0" fmla="*/ 109124 w 862015"/>
                  <a:gd name="connsiteY0" fmla="*/ 0 h 1301315"/>
                  <a:gd name="connsiteX1" fmla="*/ 746332 w 862015"/>
                  <a:gd name="connsiteY1" fmla="*/ 171450 h 1301315"/>
                  <a:gd name="connsiteX2" fmla="*/ 770145 w 862015"/>
                  <a:gd name="connsiteY2" fmla="*/ 934602 h 1301315"/>
                  <a:gd name="connsiteX3" fmla="*/ 213900 w 862015"/>
                  <a:gd name="connsiteY3" fmla="*/ 1301315 h 1301315"/>
                  <a:gd name="connsiteX4" fmla="*/ 109124 w 862015"/>
                  <a:gd name="connsiteY4" fmla="*/ 0 h 1301315"/>
                  <a:gd name="connsiteX0" fmla="*/ 109124 w 824633"/>
                  <a:gd name="connsiteY0" fmla="*/ 0 h 1301315"/>
                  <a:gd name="connsiteX1" fmla="*/ 746332 w 824633"/>
                  <a:gd name="connsiteY1" fmla="*/ 171450 h 1301315"/>
                  <a:gd name="connsiteX2" fmla="*/ 770145 w 824633"/>
                  <a:gd name="connsiteY2" fmla="*/ 934602 h 1301315"/>
                  <a:gd name="connsiteX3" fmla="*/ 213900 w 824633"/>
                  <a:gd name="connsiteY3" fmla="*/ 1301315 h 1301315"/>
                  <a:gd name="connsiteX4" fmla="*/ 109124 w 824633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11806 w 763302"/>
                  <a:gd name="connsiteY0" fmla="*/ 0 h 1358465"/>
                  <a:gd name="connsiteX1" fmla="*/ 739489 w 763302"/>
                  <a:gd name="connsiteY1" fmla="*/ 228600 h 1358465"/>
                  <a:gd name="connsiteX2" fmla="*/ 763302 w 763302"/>
                  <a:gd name="connsiteY2" fmla="*/ 991752 h 1358465"/>
                  <a:gd name="connsiteX3" fmla="*/ 207057 w 763302"/>
                  <a:gd name="connsiteY3" fmla="*/ 1358465 h 1358465"/>
                  <a:gd name="connsiteX4" fmla="*/ 111806 w 763302"/>
                  <a:gd name="connsiteY4" fmla="*/ 0 h 1358465"/>
                  <a:gd name="connsiteX0" fmla="*/ 103365 w 754861"/>
                  <a:gd name="connsiteY0" fmla="*/ 0 h 1358465"/>
                  <a:gd name="connsiteX1" fmla="*/ 731048 w 754861"/>
                  <a:gd name="connsiteY1" fmla="*/ 228600 h 1358465"/>
                  <a:gd name="connsiteX2" fmla="*/ 754861 w 754861"/>
                  <a:gd name="connsiteY2" fmla="*/ 991752 h 1358465"/>
                  <a:gd name="connsiteX3" fmla="*/ 198616 w 754861"/>
                  <a:gd name="connsiteY3" fmla="*/ 1358465 h 1358465"/>
                  <a:gd name="connsiteX4" fmla="*/ 103365 w 754861"/>
                  <a:gd name="connsiteY4" fmla="*/ 0 h 1358465"/>
                  <a:gd name="connsiteX0" fmla="*/ 115818 w 767314"/>
                  <a:gd name="connsiteY0" fmla="*/ 0 h 1358465"/>
                  <a:gd name="connsiteX1" fmla="*/ 743501 w 767314"/>
                  <a:gd name="connsiteY1" fmla="*/ 228600 h 1358465"/>
                  <a:gd name="connsiteX2" fmla="*/ 767314 w 767314"/>
                  <a:gd name="connsiteY2" fmla="*/ 991752 h 1358465"/>
                  <a:gd name="connsiteX3" fmla="*/ 211069 w 767314"/>
                  <a:gd name="connsiteY3" fmla="*/ 1358465 h 1358465"/>
                  <a:gd name="connsiteX4" fmla="*/ 115818 w 767314"/>
                  <a:gd name="connsiteY4" fmla="*/ 0 h 1358465"/>
                  <a:gd name="connsiteX0" fmla="*/ 68936 w 933111"/>
                  <a:gd name="connsiteY0" fmla="*/ 0 h 1543576"/>
                  <a:gd name="connsiteX1" fmla="*/ 909298 w 933111"/>
                  <a:gd name="connsiteY1" fmla="*/ 413711 h 1543576"/>
                  <a:gd name="connsiteX2" fmla="*/ 933111 w 933111"/>
                  <a:gd name="connsiteY2" fmla="*/ 1176863 h 1543576"/>
                  <a:gd name="connsiteX3" fmla="*/ 376866 w 933111"/>
                  <a:gd name="connsiteY3" fmla="*/ 1543576 h 1543576"/>
                  <a:gd name="connsiteX4" fmla="*/ 68936 w 933111"/>
                  <a:gd name="connsiteY4" fmla="*/ 0 h 1543576"/>
                  <a:gd name="connsiteX0" fmla="*/ 68936 w 933111"/>
                  <a:gd name="connsiteY0" fmla="*/ 0 h 1543576"/>
                  <a:gd name="connsiteX1" fmla="*/ 689585 w 933111"/>
                  <a:gd name="connsiteY1" fmla="*/ 299050 h 1543576"/>
                  <a:gd name="connsiteX2" fmla="*/ 933111 w 933111"/>
                  <a:gd name="connsiteY2" fmla="*/ 1176863 h 1543576"/>
                  <a:gd name="connsiteX3" fmla="*/ 376866 w 933111"/>
                  <a:gd name="connsiteY3" fmla="*/ 1543576 h 1543576"/>
                  <a:gd name="connsiteX4" fmla="*/ 68936 w 933111"/>
                  <a:gd name="connsiteY4" fmla="*/ 0 h 1543576"/>
                  <a:gd name="connsiteX0" fmla="*/ 68936 w 777262"/>
                  <a:gd name="connsiteY0" fmla="*/ 0 h 1543576"/>
                  <a:gd name="connsiteX1" fmla="*/ 689585 w 777262"/>
                  <a:gd name="connsiteY1" fmla="*/ 299050 h 1543576"/>
                  <a:gd name="connsiteX2" fmla="*/ 777262 w 777262"/>
                  <a:gd name="connsiteY2" fmla="*/ 1160978 h 1543576"/>
                  <a:gd name="connsiteX3" fmla="*/ 376866 w 777262"/>
                  <a:gd name="connsiteY3" fmla="*/ 1543576 h 1543576"/>
                  <a:gd name="connsiteX4" fmla="*/ 68936 w 777262"/>
                  <a:gd name="connsiteY4" fmla="*/ 0 h 1543576"/>
                  <a:gd name="connsiteX0" fmla="*/ 79357 w 787683"/>
                  <a:gd name="connsiteY0" fmla="*/ 0 h 1638707"/>
                  <a:gd name="connsiteX1" fmla="*/ 700006 w 787683"/>
                  <a:gd name="connsiteY1" fmla="*/ 299050 h 1638707"/>
                  <a:gd name="connsiteX2" fmla="*/ 787683 w 787683"/>
                  <a:gd name="connsiteY2" fmla="*/ 1160978 h 1638707"/>
                  <a:gd name="connsiteX3" fmla="*/ 321124 w 787683"/>
                  <a:gd name="connsiteY3" fmla="*/ 1638707 h 1638707"/>
                  <a:gd name="connsiteX4" fmla="*/ 79357 w 787683"/>
                  <a:gd name="connsiteY4" fmla="*/ 0 h 1638707"/>
                  <a:gd name="connsiteX0" fmla="*/ 106186 w 814512"/>
                  <a:gd name="connsiteY0" fmla="*/ 0 h 1638707"/>
                  <a:gd name="connsiteX1" fmla="*/ 726835 w 814512"/>
                  <a:gd name="connsiteY1" fmla="*/ 299050 h 1638707"/>
                  <a:gd name="connsiteX2" fmla="*/ 814512 w 814512"/>
                  <a:gd name="connsiteY2" fmla="*/ 1160978 h 1638707"/>
                  <a:gd name="connsiteX3" fmla="*/ 347953 w 814512"/>
                  <a:gd name="connsiteY3" fmla="*/ 1638707 h 1638707"/>
                  <a:gd name="connsiteX4" fmla="*/ 106186 w 814512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679" h="1638707">
                    <a:moveTo>
                      <a:pt x="117353" y="0"/>
                    </a:moveTo>
                    <a:lnTo>
                      <a:pt x="738002" y="299050"/>
                    </a:lnTo>
                    <a:cubicBezTo>
                      <a:pt x="641432" y="546986"/>
                      <a:pt x="645632" y="857709"/>
                      <a:pt x="825679" y="1160978"/>
                    </a:cubicBezTo>
                    <a:lnTo>
                      <a:pt x="359120" y="1638707"/>
                    </a:lnTo>
                    <a:cubicBezTo>
                      <a:pt x="15718" y="1200074"/>
                      <a:pt x="-115757" y="558249"/>
                      <a:pt x="117353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032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 flipH="1">
              <a:off x="4916618" y="2475151"/>
              <a:ext cx="1714573" cy="3082523"/>
              <a:chOff x="3500534" y="2225339"/>
              <a:chExt cx="1714573" cy="3082523"/>
            </a:xfrm>
          </p:grpSpPr>
          <p:sp>
            <p:nvSpPr>
              <p:cNvPr id="68" name="矩形 3"/>
              <p:cNvSpPr/>
              <p:nvPr/>
            </p:nvSpPr>
            <p:spPr bwMode="auto">
              <a:xfrm>
                <a:off x="3760936" y="4035122"/>
                <a:ext cx="1142515" cy="1272740"/>
              </a:xfrm>
              <a:custGeom>
                <a:avLst/>
                <a:gdLst>
                  <a:gd name="connsiteX0" fmla="*/ 0 w 1080120"/>
                  <a:gd name="connsiteY0" fmla="*/ 0 h 1429904"/>
                  <a:gd name="connsiteX1" fmla="*/ 1080120 w 1080120"/>
                  <a:gd name="connsiteY1" fmla="*/ 0 h 1429904"/>
                  <a:gd name="connsiteX2" fmla="*/ 1080120 w 1080120"/>
                  <a:gd name="connsiteY2" fmla="*/ 1429904 h 1429904"/>
                  <a:gd name="connsiteX3" fmla="*/ 0 w 1080120"/>
                  <a:gd name="connsiteY3" fmla="*/ 1429904 h 1429904"/>
                  <a:gd name="connsiteX4" fmla="*/ 0 w 1080120"/>
                  <a:gd name="connsiteY4" fmla="*/ 0 h 1429904"/>
                  <a:gd name="connsiteX0" fmla="*/ 0 w 1080120"/>
                  <a:gd name="connsiteY0" fmla="*/ 0 h 2053791"/>
                  <a:gd name="connsiteX1" fmla="*/ 1080120 w 1080120"/>
                  <a:gd name="connsiteY1" fmla="*/ 0 h 2053791"/>
                  <a:gd name="connsiteX2" fmla="*/ 1080120 w 1080120"/>
                  <a:gd name="connsiteY2" fmla="*/ 1429904 h 2053791"/>
                  <a:gd name="connsiteX3" fmla="*/ 690563 w 1080120"/>
                  <a:gd name="connsiteY3" fmla="*/ 2053791 h 2053791"/>
                  <a:gd name="connsiteX4" fmla="*/ 0 w 1080120"/>
                  <a:gd name="connsiteY4" fmla="*/ 0 h 2053791"/>
                  <a:gd name="connsiteX0" fmla="*/ 0 w 1356345"/>
                  <a:gd name="connsiteY0" fmla="*/ 0 h 2053791"/>
                  <a:gd name="connsiteX1" fmla="*/ 1080120 w 1356345"/>
                  <a:gd name="connsiteY1" fmla="*/ 0 h 2053791"/>
                  <a:gd name="connsiteX2" fmla="*/ 1356345 w 1356345"/>
                  <a:gd name="connsiteY2" fmla="*/ 2044266 h 2053791"/>
                  <a:gd name="connsiteX3" fmla="*/ 690563 w 1356345"/>
                  <a:gd name="connsiteY3" fmla="*/ 2053791 h 2053791"/>
                  <a:gd name="connsiteX4" fmla="*/ 0 w 1356345"/>
                  <a:gd name="connsiteY4" fmla="*/ 0 h 2053791"/>
                  <a:gd name="connsiteX0" fmla="*/ 0 w 870570"/>
                  <a:gd name="connsiteY0" fmla="*/ 1509713 h 2053791"/>
                  <a:gd name="connsiteX1" fmla="*/ 594345 w 870570"/>
                  <a:gd name="connsiteY1" fmla="*/ 0 h 2053791"/>
                  <a:gd name="connsiteX2" fmla="*/ 870570 w 870570"/>
                  <a:gd name="connsiteY2" fmla="*/ 2044266 h 2053791"/>
                  <a:gd name="connsiteX3" fmla="*/ 204788 w 870570"/>
                  <a:gd name="connsiteY3" fmla="*/ 2053791 h 2053791"/>
                  <a:gd name="connsiteX4" fmla="*/ 0 w 870570"/>
                  <a:gd name="connsiteY4" fmla="*/ 1509713 h 2053791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1402"/>
                  <a:gd name="connsiteY0" fmla="*/ 476250 h 1020328"/>
                  <a:gd name="connsiteX1" fmla="*/ 475283 w 871402"/>
                  <a:gd name="connsiteY1" fmla="*/ 0 h 1020328"/>
                  <a:gd name="connsiteX2" fmla="*/ 870570 w 871402"/>
                  <a:gd name="connsiteY2" fmla="*/ 1010803 h 1020328"/>
                  <a:gd name="connsiteX3" fmla="*/ 204788 w 871402"/>
                  <a:gd name="connsiteY3" fmla="*/ 1020328 h 1020328"/>
                  <a:gd name="connsiteX4" fmla="*/ 0 w 871402"/>
                  <a:gd name="connsiteY4" fmla="*/ 476250 h 1020328"/>
                  <a:gd name="connsiteX0" fmla="*/ 0 w 1142865"/>
                  <a:gd name="connsiteY0" fmla="*/ 138113 h 1020328"/>
                  <a:gd name="connsiteX1" fmla="*/ 746746 w 1142865"/>
                  <a:gd name="connsiteY1" fmla="*/ 0 h 1020328"/>
                  <a:gd name="connsiteX2" fmla="*/ 1142033 w 1142865"/>
                  <a:gd name="connsiteY2" fmla="*/ 1010803 h 1020328"/>
                  <a:gd name="connsiteX3" fmla="*/ 476251 w 1142865"/>
                  <a:gd name="connsiteY3" fmla="*/ 1020328 h 1020328"/>
                  <a:gd name="connsiteX4" fmla="*/ 0 w 1142865"/>
                  <a:gd name="connsiteY4" fmla="*/ 138113 h 1020328"/>
                  <a:gd name="connsiteX0" fmla="*/ 0 w 1142343"/>
                  <a:gd name="connsiteY0" fmla="*/ 395288 h 1277503"/>
                  <a:gd name="connsiteX1" fmla="*/ 556246 w 1142343"/>
                  <a:gd name="connsiteY1" fmla="*/ 0 h 1277503"/>
                  <a:gd name="connsiteX2" fmla="*/ 1142033 w 1142343"/>
                  <a:gd name="connsiteY2" fmla="*/ 1267978 h 1277503"/>
                  <a:gd name="connsiteX3" fmla="*/ 476251 w 1142343"/>
                  <a:gd name="connsiteY3" fmla="*/ 1277503 h 1277503"/>
                  <a:gd name="connsiteX4" fmla="*/ 0 w 1142343"/>
                  <a:gd name="connsiteY4" fmla="*/ 395288 h 1277503"/>
                  <a:gd name="connsiteX0" fmla="*/ 0 w 1143044"/>
                  <a:gd name="connsiteY0" fmla="*/ 395288 h 1277503"/>
                  <a:gd name="connsiteX1" fmla="*/ 556246 w 1143044"/>
                  <a:gd name="connsiteY1" fmla="*/ 0 h 1277503"/>
                  <a:gd name="connsiteX2" fmla="*/ 1142033 w 1143044"/>
                  <a:gd name="connsiteY2" fmla="*/ 1267978 h 1277503"/>
                  <a:gd name="connsiteX3" fmla="*/ 476251 w 1143044"/>
                  <a:gd name="connsiteY3" fmla="*/ 1277503 h 1277503"/>
                  <a:gd name="connsiteX4" fmla="*/ 0 w 1143044"/>
                  <a:gd name="connsiteY4" fmla="*/ 395288 h 1277503"/>
                  <a:gd name="connsiteX0" fmla="*/ 0 w 1142860"/>
                  <a:gd name="connsiteY0" fmla="*/ 395288 h 1277503"/>
                  <a:gd name="connsiteX1" fmla="*/ 556246 w 1142860"/>
                  <a:gd name="connsiteY1" fmla="*/ 0 h 1277503"/>
                  <a:gd name="connsiteX2" fmla="*/ 1142033 w 1142860"/>
                  <a:gd name="connsiteY2" fmla="*/ 1267978 h 1277503"/>
                  <a:gd name="connsiteX3" fmla="*/ 476251 w 1142860"/>
                  <a:gd name="connsiteY3" fmla="*/ 1277503 h 1277503"/>
                  <a:gd name="connsiteX4" fmla="*/ 0 w 1142860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15"/>
                  <a:gd name="connsiteY0" fmla="*/ 390525 h 1272740"/>
                  <a:gd name="connsiteX1" fmla="*/ 541958 w 1142515"/>
                  <a:gd name="connsiteY1" fmla="*/ 0 h 1272740"/>
                  <a:gd name="connsiteX2" fmla="*/ 1142033 w 1142515"/>
                  <a:gd name="connsiteY2" fmla="*/ 1263215 h 1272740"/>
                  <a:gd name="connsiteX3" fmla="*/ 476251 w 1142515"/>
                  <a:gd name="connsiteY3" fmla="*/ 1272740 h 1272740"/>
                  <a:gd name="connsiteX4" fmla="*/ 0 w 1142515"/>
                  <a:gd name="connsiteY4" fmla="*/ 390525 h 127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515" h="1272740">
                    <a:moveTo>
                      <a:pt x="0" y="390525"/>
                    </a:moveTo>
                    <a:lnTo>
                      <a:pt x="541958" y="0"/>
                    </a:lnTo>
                    <a:cubicBezTo>
                      <a:pt x="778495" y="303596"/>
                      <a:pt x="1157909" y="659580"/>
                      <a:pt x="1142033" y="1263215"/>
                    </a:cubicBezTo>
                    <a:lnTo>
                      <a:pt x="476251" y="1272740"/>
                    </a:lnTo>
                    <a:cubicBezTo>
                      <a:pt x="460376" y="853257"/>
                      <a:pt x="101600" y="548071"/>
                      <a:pt x="0" y="390525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032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70" name="矩形 3"/>
              <p:cNvSpPr/>
              <p:nvPr/>
            </p:nvSpPr>
            <p:spPr bwMode="auto">
              <a:xfrm>
                <a:off x="3500534" y="2992388"/>
                <a:ext cx="767314" cy="1358465"/>
              </a:xfrm>
              <a:custGeom>
                <a:avLst/>
                <a:gdLst>
                  <a:gd name="connsiteX0" fmla="*/ 0 w 1080120"/>
                  <a:gd name="connsiteY0" fmla="*/ 0 h 1429904"/>
                  <a:gd name="connsiteX1" fmla="*/ 1080120 w 1080120"/>
                  <a:gd name="connsiteY1" fmla="*/ 0 h 1429904"/>
                  <a:gd name="connsiteX2" fmla="*/ 1080120 w 1080120"/>
                  <a:gd name="connsiteY2" fmla="*/ 1429904 h 1429904"/>
                  <a:gd name="connsiteX3" fmla="*/ 0 w 1080120"/>
                  <a:gd name="connsiteY3" fmla="*/ 1429904 h 1429904"/>
                  <a:gd name="connsiteX4" fmla="*/ 0 w 1080120"/>
                  <a:gd name="connsiteY4" fmla="*/ 0 h 1429904"/>
                  <a:gd name="connsiteX0" fmla="*/ 0 w 1080120"/>
                  <a:gd name="connsiteY0" fmla="*/ 0 h 2053791"/>
                  <a:gd name="connsiteX1" fmla="*/ 1080120 w 1080120"/>
                  <a:gd name="connsiteY1" fmla="*/ 0 h 2053791"/>
                  <a:gd name="connsiteX2" fmla="*/ 1080120 w 1080120"/>
                  <a:gd name="connsiteY2" fmla="*/ 1429904 h 2053791"/>
                  <a:gd name="connsiteX3" fmla="*/ 690563 w 1080120"/>
                  <a:gd name="connsiteY3" fmla="*/ 2053791 h 2053791"/>
                  <a:gd name="connsiteX4" fmla="*/ 0 w 1080120"/>
                  <a:gd name="connsiteY4" fmla="*/ 0 h 2053791"/>
                  <a:gd name="connsiteX0" fmla="*/ 0 w 1356345"/>
                  <a:gd name="connsiteY0" fmla="*/ 0 h 2053791"/>
                  <a:gd name="connsiteX1" fmla="*/ 1080120 w 1356345"/>
                  <a:gd name="connsiteY1" fmla="*/ 0 h 2053791"/>
                  <a:gd name="connsiteX2" fmla="*/ 1356345 w 1356345"/>
                  <a:gd name="connsiteY2" fmla="*/ 2044266 h 2053791"/>
                  <a:gd name="connsiteX3" fmla="*/ 690563 w 1356345"/>
                  <a:gd name="connsiteY3" fmla="*/ 2053791 h 2053791"/>
                  <a:gd name="connsiteX4" fmla="*/ 0 w 1356345"/>
                  <a:gd name="connsiteY4" fmla="*/ 0 h 2053791"/>
                  <a:gd name="connsiteX0" fmla="*/ 0 w 870570"/>
                  <a:gd name="connsiteY0" fmla="*/ 1509713 h 2053791"/>
                  <a:gd name="connsiteX1" fmla="*/ 594345 w 870570"/>
                  <a:gd name="connsiteY1" fmla="*/ 0 h 2053791"/>
                  <a:gd name="connsiteX2" fmla="*/ 870570 w 870570"/>
                  <a:gd name="connsiteY2" fmla="*/ 2044266 h 2053791"/>
                  <a:gd name="connsiteX3" fmla="*/ 204788 w 870570"/>
                  <a:gd name="connsiteY3" fmla="*/ 2053791 h 2053791"/>
                  <a:gd name="connsiteX4" fmla="*/ 0 w 870570"/>
                  <a:gd name="connsiteY4" fmla="*/ 1509713 h 2053791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1402"/>
                  <a:gd name="connsiteY0" fmla="*/ 476250 h 1020328"/>
                  <a:gd name="connsiteX1" fmla="*/ 475283 w 871402"/>
                  <a:gd name="connsiteY1" fmla="*/ 0 h 1020328"/>
                  <a:gd name="connsiteX2" fmla="*/ 870570 w 871402"/>
                  <a:gd name="connsiteY2" fmla="*/ 1010803 h 1020328"/>
                  <a:gd name="connsiteX3" fmla="*/ 204788 w 871402"/>
                  <a:gd name="connsiteY3" fmla="*/ 1020328 h 1020328"/>
                  <a:gd name="connsiteX4" fmla="*/ 0 w 871402"/>
                  <a:gd name="connsiteY4" fmla="*/ 476250 h 1020328"/>
                  <a:gd name="connsiteX0" fmla="*/ 0 w 1142865"/>
                  <a:gd name="connsiteY0" fmla="*/ 138113 h 1020328"/>
                  <a:gd name="connsiteX1" fmla="*/ 746746 w 1142865"/>
                  <a:gd name="connsiteY1" fmla="*/ 0 h 1020328"/>
                  <a:gd name="connsiteX2" fmla="*/ 1142033 w 1142865"/>
                  <a:gd name="connsiteY2" fmla="*/ 1010803 h 1020328"/>
                  <a:gd name="connsiteX3" fmla="*/ 476251 w 1142865"/>
                  <a:gd name="connsiteY3" fmla="*/ 1020328 h 1020328"/>
                  <a:gd name="connsiteX4" fmla="*/ 0 w 1142865"/>
                  <a:gd name="connsiteY4" fmla="*/ 138113 h 1020328"/>
                  <a:gd name="connsiteX0" fmla="*/ 0 w 1142343"/>
                  <a:gd name="connsiteY0" fmla="*/ 395288 h 1277503"/>
                  <a:gd name="connsiteX1" fmla="*/ 556246 w 1142343"/>
                  <a:gd name="connsiteY1" fmla="*/ 0 h 1277503"/>
                  <a:gd name="connsiteX2" fmla="*/ 1142033 w 1142343"/>
                  <a:gd name="connsiteY2" fmla="*/ 1267978 h 1277503"/>
                  <a:gd name="connsiteX3" fmla="*/ 476251 w 1142343"/>
                  <a:gd name="connsiteY3" fmla="*/ 1277503 h 1277503"/>
                  <a:gd name="connsiteX4" fmla="*/ 0 w 1142343"/>
                  <a:gd name="connsiteY4" fmla="*/ 395288 h 1277503"/>
                  <a:gd name="connsiteX0" fmla="*/ 0 w 1143044"/>
                  <a:gd name="connsiteY0" fmla="*/ 395288 h 1277503"/>
                  <a:gd name="connsiteX1" fmla="*/ 556246 w 1143044"/>
                  <a:gd name="connsiteY1" fmla="*/ 0 h 1277503"/>
                  <a:gd name="connsiteX2" fmla="*/ 1142033 w 1143044"/>
                  <a:gd name="connsiteY2" fmla="*/ 1267978 h 1277503"/>
                  <a:gd name="connsiteX3" fmla="*/ 476251 w 1143044"/>
                  <a:gd name="connsiteY3" fmla="*/ 1277503 h 1277503"/>
                  <a:gd name="connsiteX4" fmla="*/ 0 w 1143044"/>
                  <a:gd name="connsiteY4" fmla="*/ 395288 h 1277503"/>
                  <a:gd name="connsiteX0" fmla="*/ 0 w 1142860"/>
                  <a:gd name="connsiteY0" fmla="*/ 395288 h 1277503"/>
                  <a:gd name="connsiteX1" fmla="*/ 556246 w 1142860"/>
                  <a:gd name="connsiteY1" fmla="*/ 0 h 1277503"/>
                  <a:gd name="connsiteX2" fmla="*/ 1142033 w 1142860"/>
                  <a:gd name="connsiteY2" fmla="*/ 1267978 h 1277503"/>
                  <a:gd name="connsiteX3" fmla="*/ 476251 w 1142860"/>
                  <a:gd name="connsiteY3" fmla="*/ 1277503 h 1277503"/>
                  <a:gd name="connsiteX4" fmla="*/ 0 w 1142860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15"/>
                  <a:gd name="connsiteY0" fmla="*/ 390525 h 1272740"/>
                  <a:gd name="connsiteX1" fmla="*/ 541958 w 1142515"/>
                  <a:gd name="connsiteY1" fmla="*/ 0 h 1272740"/>
                  <a:gd name="connsiteX2" fmla="*/ 1142033 w 1142515"/>
                  <a:gd name="connsiteY2" fmla="*/ 1263215 h 1272740"/>
                  <a:gd name="connsiteX3" fmla="*/ 476251 w 1142515"/>
                  <a:gd name="connsiteY3" fmla="*/ 1272740 h 1272740"/>
                  <a:gd name="connsiteX4" fmla="*/ 0 w 1142515"/>
                  <a:gd name="connsiteY4" fmla="*/ 390525 h 1272740"/>
                  <a:gd name="connsiteX0" fmla="*/ 0 w 1142515"/>
                  <a:gd name="connsiteY0" fmla="*/ 390525 h 1563253"/>
                  <a:gd name="connsiteX1" fmla="*/ 541958 w 1142515"/>
                  <a:gd name="connsiteY1" fmla="*/ 0 h 1563253"/>
                  <a:gd name="connsiteX2" fmla="*/ 1142033 w 1142515"/>
                  <a:gd name="connsiteY2" fmla="*/ 1263215 h 1563253"/>
                  <a:gd name="connsiteX3" fmla="*/ 381001 w 1142515"/>
                  <a:gd name="connsiteY3" fmla="*/ 1563253 h 1563253"/>
                  <a:gd name="connsiteX4" fmla="*/ 0 w 1142515"/>
                  <a:gd name="connsiteY4" fmla="*/ 390525 h 1563253"/>
                  <a:gd name="connsiteX0" fmla="*/ 0 w 938247"/>
                  <a:gd name="connsiteY0" fmla="*/ 390525 h 1563253"/>
                  <a:gd name="connsiteX1" fmla="*/ 541958 w 938247"/>
                  <a:gd name="connsiteY1" fmla="*/ 0 h 1563253"/>
                  <a:gd name="connsiteX2" fmla="*/ 937246 w 938247"/>
                  <a:gd name="connsiteY2" fmla="*/ 1196540 h 1563253"/>
                  <a:gd name="connsiteX3" fmla="*/ 381001 w 938247"/>
                  <a:gd name="connsiteY3" fmla="*/ 1563253 h 1563253"/>
                  <a:gd name="connsiteX4" fmla="*/ 0 w 938247"/>
                  <a:gd name="connsiteY4" fmla="*/ 390525 h 1563253"/>
                  <a:gd name="connsiteX0" fmla="*/ 0 w 1029116"/>
                  <a:gd name="connsiteY0" fmla="*/ 0 h 1172728"/>
                  <a:gd name="connsiteX1" fmla="*/ 913433 w 1029116"/>
                  <a:gd name="connsiteY1" fmla="*/ 42863 h 1172728"/>
                  <a:gd name="connsiteX2" fmla="*/ 937246 w 1029116"/>
                  <a:gd name="connsiteY2" fmla="*/ 806015 h 1172728"/>
                  <a:gd name="connsiteX3" fmla="*/ 381001 w 1029116"/>
                  <a:gd name="connsiteY3" fmla="*/ 1172728 h 1172728"/>
                  <a:gd name="connsiteX4" fmla="*/ 0 w 1029116"/>
                  <a:gd name="connsiteY4" fmla="*/ 0 h 1172728"/>
                  <a:gd name="connsiteX0" fmla="*/ 0 w 752891"/>
                  <a:gd name="connsiteY0" fmla="*/ 0 h 1301315"/>
                  <a:gd name="connsiteX1" fmla="*/ 637208 w 752891"/>
                  <a:gd name="connsiteY1" fmla="*/ 171450 h 1301315"/>
                  <a:gd name="connsiteX2" fmla="*/ 661021 w 752891"/>
                  <a:gd name="connsiteY2" fmla="*/ 934602 h 1301315"/>
                  <a:gd name="connsiteX3" fmla="*/ 104776 w 752891"/>
                  <a:gd name="connsiteY3" fmla="*/ 1301315 h 1301315"/>
                  <a:gd name="connsiteX4" fmla="*/ 0 w 752891"/>
                  <a:gd name="connsiteY4" fmla="*/ 0 h 1301315"/>
                  <a:gd name="connsiteX0" fmla="*/ 81786 w 834677"/>
                  <a:gd name="connsiteY0" fmla="*/ 0 h 1301315"/>
                  <a:gd name="connsiteX1" fmla="*/ 718994 w 834677"/>
                  <a:gd name="connsiteY1" fmla="*/ 171450 h 1301315"/>
                  <a:gd name="connsiteX2" fmla="*/ 742807 w 834677"/>
                  <a:gd name="connsiteY2" fmla="*/ 934602 h 1301315"/>
                  <a:gd name="connsiteX3" fmla="*/ 186562 w 834677"/>
                  <a:gd name="connsiteY3" fmla="*/ 1301315 h 1301315"/>
                  <a:gd name="connsiteX4" fmla="*/ 81786 w 834677"/>
                  <a:gd name="connsiteY4" fmla="*/ 0 h 1301315"/>
                  <a:gd name="connsiteX0" fmla="*/ 109124 w 862015"/>
                  <a:gd name="connsiteY0" fmla="*/ 0 h 1301315"/>
                  <a:gd name="connsiteX1" fmla="*/ 746332 w 862015"/>
                  <a:gd name="connsiteY1" fmla="*/ 171450 h 1301315"/>
                  <a:gd name="connsiteX2" fmla="*/ 770145 w 862015"/>
                  <a:gd name="connsiteY2" fmla="*/ 934602 h 1301315"/>
                  <a:gd name="connsiteX3" fmla="*/ 213900 w 862015"/>
                  <a:gd name="connsiteY3" fmla="*/ 1301315 h 1301315"/>
                  <a:gd name="connsiteX4" fmla="*/ 109124 w 862015"/>
                  <a:gd name="connsiteY4" fmla="*/ 0 h 1301315"/>
                  <a:gd name="connsiteX0" fmla="*/ 109124 w 824633"/>
                  <a:gd name="connsiteY0" fmla="*/ 0 h 1301315"/>
                  <a:gd name="connsiteX1" fmla="*/ 746332 w 824633"/>
                  <a:gd name="connsiteY1" fmla="*/ 171450 h 1301315"/>
                  <a:gd name="connsiteX2" fmla="*/ 770145 w 824633"/>
                  <a:gd name="connsiteY2" fmla="*/ 934602 h 1301315"/>
                  <a:gd name="connsiteX3" fmla="*/ 213900 w 824633"/>
                  <a:gd name="connsiteY3" fmla="*/ 1301315 h 1301315"/>
                  <a:gd name="connsiteX4" fmla="*/ 109124 w 824633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11806 w 763302"/>
                  <a:gd name="connsiteY0" fmla="*/ 0 h 1358465"/>
                  <a:gd name="connsiteX1" fmla="*/ 739489 w 763302"/>
                  <a:gd name="connsiteY1" fmla="*/ 228600 h 1358465"/>
                  <a:gd name="connsiteX2" fmla="*/ 763302 w 763302"/>
                  <a:gd name="connsiteY2" fmla="*/ 991752 h 1358465"/>
                  <a:gd name="connsiteX3" fmla="*/ 207057 w 763302"/>
                  <a:gd name="connsiteY3" fmla="*/ 1358465 h 1358465"/>
                  <a:gd name="connsiteX4" fmla="*/ 111806 w 763302"/>
                  <a:gd name="connsiteY4" fmla="*/ 0 h 1358465"/>
                  <a:gd name="connsiteX0" fmla="*/ 103365 w 754861"/>
                  <a:gd name="connsiteY0" fmla="*/ 0 h 1358465"/>
                  <a:gd name="connsiteX1" fmla="*/ 731048 w 754861"/>
                  <a:gd name="connsiteY1" fmla="*/ 228600 h 1358465"/>
                  <a:gd name="connsiteX2" fmla="*/ 754861 w 754861"/>
                  <a:gd name="connsiteY2" fmla="*/ 991752 h 1358465"/>
                  <a:gd name="connsiteX3" fmla="*/ 198616 w 754861"/>
                  <a:gd name="connsiteY3" fmla="*/ 1358465 h 1358465"/>
                  <a:gd name="connsiteX4" fmla="*/ 103365 w 754861"/>
                  <a:gd name="connsiteY4" fmla="*/ 0 h 1358465"/>
                  <a:gd name="connsiteX0" fmla="*/ 115818 w 767314"/>
                  <a:gd name="connsiteY0" fmla="*/ 0 h 1358465"/>
                  <a:gd name="connsiteX1" fmla="*/ 743501 w 767314"/>
                  <a:gd name="connsiteY1" fmla="*/ 228600 h 1358465"/>
                  <a:gd name="connsiteX2" fmla="*/ 767314 w 767314"/>
                  <a:gd name="connsiteY2" fmla="*/ 991752 h 1358465"/>
                  <a:gd name="connsiteX3" fmla="*/ 211069 w 767314"/>
                  <a:gd name="connsiteY3" fmla="*/ 1358465 h 1358465"/>
                  <a:gd name="connsiteX4" fmla="*/ 115818 w 767314"/>
                  <a:gd name="connsiteY4" fmla="*/ 0 h 135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314" h="1358465">
                    <a:moveTo>
                      <a:pt x="115818" y="0"/>
                    </a:moveTo>
                    <a:lnTo>
                      <a:pt x="743501" y="228600"/>
                    </a:lnTo>
                    <a:cubicBezTo>
                      <a:pt x="694288" y="398845"/>
                      <a:pt x="621264" y="583380"/>
                      <a:pt x="767314" y="991752"/>
                    </a:cubicBezTo>
                    <a:lnTo>
                      <a:pt x="211069" y="1358465"/>
                    </a:lnTo>
                    <a:cubicBezTo>
                      <a:pt x="4694" y="1053282"/>
                      <a:pt x="-92144" y="538545"/>
                      <a:pt x="115818" y="0"/>
                    </a:cubicBezTo>
                    <a:close/>
                  </a:path>
                </a:pathLst>
              </a:custGeom>
              <a:solidFill>
                <a:srgbClr val="27959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032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71" name="矩形 3"/>
              <p:cNvSpPr/>
              <p:nvPr/>
            </p:nvSpPr>
            <p:spPr bwMode="auto">
              <a:xfrm rot="3878634">
                <a:off x="3982914" y="1818825"/>
                <a:ext cx="825679" cy="1638707"/>
              </a:xfrm>
              <a:custGeom>
                <a:avLst/>
                <a:gdLst>
                  <a:gd name="connsiteX0" fmla="*/ 0 w 1080120"/>
                  <a:gd name="connsiteY0" fmla="*/ 0 h 1429904"/>
                  <a:gd name="connsiteX1" fmla="*/ 1080120 w 1080120"/>
                  <a:gd name="connsiteY1" fmla="*/ 0 h 1429904"/>
                  <a:gd name="connsiteX2" fmla="*/ 1080120 w 1080120"/>
                  <a:gd name="connsiteY2" fmla="*/ 1429904 h 1429904"/>
                  <a:gd name="connsiteX3" fmla="*/ 0 w 1080120"/>
                  <a:gd name="connsiteY3" fmla="*/ 1429904 h 1429904"/>
                  <a:gd name="connsiteX4" fmla="*/ 0 w 1080120"/>
                  <a:gd name="connsiteY4" fmla="*/ 0 h 1429904"/>
                  <a:gd name="connsiteX0" fmla="*/ 0 w 1080120"/>
                  <a:gd name="connsiteY0" fmla="*/ 0 h 2053791"/>
                  <a:gd name="connsiteX1" fmla="*/ 1080120 w 1080120"/>
                  <a:gd name="connsiteY1" fmla="*/ 0 h 2053791"/>
                  <a:gd name="connsiteX2" fmla="*/ 1080120 w 1080120"/>
                  <a:gd name="connsiteY2" fmla="*/ 1429904 h 2053791"/>
                  <a:gd name="connsiteX3" fmla="*/ 690563 w 1080120"/>
                  <a:gd name="connsiteY3" fmla="*/ 2053791 h 2053791"/>
                  <a:gd name="connsiteX4" fmla="*/ 0 w 1080120"/>
                  <a:gd name="connsiteY4" fmla="*/ 0 h 2053791"/>
                  <a:gd name="connsiteX0" fmla="*/ 0 w 1356345"/>
                  <a:gd name="connsiteY0" fmla="*/ 0 h 2053791"/>
                  <a:gd name="connsiteX1" fmla="*/ 1080120 w 1356345"/>
                  <a:gd name="connsiteY1" fmla="*/ 0 h 2053791"/>
                  <a:gd name="connsiteX2" fmla="*/ 1356345 w 1356345"/>
                  <a:gd name="connsiteY2" fmla="*/ 2044266 h 2053791"/>
                  <a:gd name="connsiteX3" fmla="*/ 690563 w 1356345"/>
                  <a:gd name="connsiteY3" fmla="*/ 2053791 h 2053791"/>
                  <a:gd name="connsiteX4" fmla="*/ 0 w 1356345"/>
                  <a:gd name="connsiteY4" fmla="*/ 0 h 2053791"/>
                  <a:gd name="connsiteX0" fmla="*/ 0 w 870570"/>
                  <a:gd name="connsiteY0" fmla="*/ 1509713 h 2053791"/>
                  <a:gd name="connsiteX1" fmla="*/ 594345 w 870570"/>
                  <a:gd name="connsiteY1" fmla="*/ 0 h 2053791"/>
                  <a:gd name="connsiteX2" fmla="*/ 870570 w 870570"/>
                  <a:gd name="connsiteY2" fmla="*/ 2044266 h 2053791"/>
                  <a:gd name="connsiteX3" fmla="*/ 204788 w 870570"/>
                  <a:gd name="connsiteY3" fmla="*/ 2053791 h 2053791"/>
                  <a:gd name="connsiteX4" fmla="*/ 0 w 870570"/>
                  <a:gd name="connsiteY4" fmla="*/ 1509713 h 2053791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0570"/>
                  <a:gd name="connsiteY0" fmla="*/ 476250 h 1020328"/>
                  <a:gd name="connsiteX1" fmla="*/ 475283 w 870570"/>
                  <a:gd name="connsiteY1" fmla="*/ 0 h 1020328"/>
                  <a:gd name="connsiteX2" fmla="*/ 870570 w 870570"/>
                  <a:gd name="connsiteY2" fmla="*/ 1010803 h 1020328"/>
                  <a:gd name="connsiteX3" fmla="*/ 204788 w 870570"/>
                  <a:gd name="connsiteY3" fmla="*/ 1020328 h 1020328"/>
                  <a:gd name="connsiteX4" fmla="*/ 0 w 870570"/>
                  <a:gd name="connsiteY4" fmla="*/ 476250 h 1020328"/>
                  <a:gd name="connsiteX0" fmla="*/ 0 w 871402"/>
                  <a:gd name="connsiteY0" fmla="*/ 476250 h 1020328"/>
                  <a:gd name="connsiteX1" fmla="*/ 475283 w 871402"/>
                  <a:gd name="connsiteY1" fmla="*/ 0 h 1020328"/>
                  <a:gd name="connsiteX2" fmla="*/ 870570 w 871402"/>
                  <a:gd name="connsiteY2" fmla="*/ 1010803 h 1020328"/>
                  <a:gd name="connsiteX3" fmla="*/ 204788 w 871402"/>
                  <a:gd name="connsiteY3" fmla="*/ 1020328 h 1020328"/>
                  <a:gd name="connsiteX4" fmla="*/ 0 w 871402"/>
                  <a:gd name="connsiteY4" fmla="*/ 476250 h 1020328"/>
                  <a:gd name="connsiteX0" fmla="*/ 0 w 1142865"/>
                  <a:gd name="connsiteY0" fmla="*/ 138113 h 1020328"/>
                  <a:gd name="connsiteX1" fmla="*/ 746746 w 1142865"/>
                  <a:gd name="connsiteY1" fmla="*/ 0 h 1020328"/>
                  <a:gd name="connsiteX2" fmla="*/ 1142033 w 1142865"/>
                  <a:gd name="connsiteY2" fmla="*/ 1010803 h 1020328"/>
                  <a:gd name="connsiteX3" fmla="*/ 476251 w 1142865"/>
                  <a:gd name="connsiteY3" fmla="*/ 1020328 h 1020328"/>
                  <a:gd name="connsiteX4" fmla="*/ 0 w 1142865"/>
                  <a:gd name="connsiteY4" fmla="*/ 138113 h 1020328"/>
                  <a:gd name="connsiteX0" fmla="*/ 0 w 1142343"/>
                  <a:gd name="connsiteY0" fmla="*/ 395288 h 1277503"/>
                  <a:gd name="connsiteX1" fmla="*/ 556246 w 1142343"/>
                  <a:gd name="connsiteY1" fmla="*/ 0 h 1277503"/>
                  <a:gd name="connsiteX2" fmla="*/ 1142033 w 1142343"/>
                  <a:gd name="connsiteY2" fmla="*/ 1267978 h 1277503"/>
                  <a:gd name="connsiteX3" fmla="*/ 476251 w 1142343"/>
                  <a:gd name="connsiteY3" fmla="*/ 1277503 h 1277503"/>
                  <a:gd name="connsiteX4" fmla="*/ 0 w 1142343"/>
                  <a:gd name="connsiteY4" fmla="*/ 395288 h 1277503"/>
                  <a:gd name="connsiteX0" fmla="*/ 0 w 1143044"/>
                  <a:gd name="connsiteY0" fmla="*/ 395288 h 1277503"/>
                  <a:gd name="connsiteX1" fmla="*/ 556246 w 1143044"/>
                  <a:gd name="connsiteY1" fmla="*/ 0 h 1277503"/>
                  <a:gd name="connsiteX2" fmla="*/ 1142033 w 1143044"/>
                  <a:gd name="connsiteY2" fmla="*/ 1267978 h 1277503"/>
                  <a:gd name="connsiteX3" fmla="*/ 476251 w 1143044"/>
                  <a:gd name="connsiteY3" fmla="*/ 1277503 h 1277503"/>
                  <a:gd name="connsiteX4" fmla="*/ 0 w 1143044"/>
                  <a:gd name="connsiteY4" fmla="*/ 395288 h 1277503"/>
                  <a:gd name="connsiteX0" fmla="*/ 0 w 1142860"/>
                  <a:gd name="connsiteY0" fmla="*/ 395288 h 1277503"/>
                  <a:gd name="connsiteX1" fmla="*/ 556246 w 1142860"/>
                  <a:gd name="connsiteY1" fmla="*/ 0 h 1277503"/>
                  <a:gd name="connsiteX2" fmla="*/ 1142033 w 1142860"/>
                  <a:gd name="connsiteY2" fmla="*/ 1267978 h 1277503"/>
                  <a:gd name="connsiteX3" fmla="*/ 476251 w 1142860"/>
                  <a:gd name="connsiteY3" fmla="*/ 1277503 h 1277503"/>
                  <a:gd name="connsiteX4" fmla="*/ 0 w 1142860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33"/>
                  <a:gd name="connsiteY0" fmla="*/ 395288 h 1277503"/>
                  <a:gd name="connsiteX1" fmla="*/ 556246 w 1142533"/>
                  <a:gd name="connsiteY1" fmla="*/ 0 h 1277503"/>
                  <a:gd name="connsiteX2" fmla="*/ 1142033 w 1142533"/>
                  <a:gd name="connsiteY2" fmla="*/ 1267978 h 1277503"/>
                  <a:gd name="connsiteX3" fmla="*/ 476251 w 1142533"/>
                  <a:gd name="connsiteY3" fmla="*/ 1277503 h 1277503"/>
                  <a:gd name="connsiteX4" fmla="*/ 0 w 1142533"/>
                  <a:gd name="connsiteY4" fmla="*/ 395288 h 1277503"/>
                  <a:gd name="connsiteX0" fmla="*/ 0 w 1142515"/>
                  <a:gd name="connsiteY0" fmla="*/ 390525 h 1272740"/>
                  <a:gd name="connsiteX1" fmla="*/ 541958 w 1142515"/>
                  <a:gd name="connsiteY1" fmla="*/ 0 h 1272740"/>
                  <a:gd name="connsiteX2" fmla="*/ 1142033 w 1142515"/>
                  <a:gd name="connsiteY2" fmla="*/ 1263215 h 1272740"/>
                  <a:gd name="connsiteX3" fmla="*/ 476251 w 1142515"/>
                  <a:gd name="connsiteY3" fmla="*/ 1272740 h 1272740"/>
                  <a:gd name="connsiteX4" fmla="*/ 0 w 1142515"/>
                  <a:gd name="connsiteY4" fmla="*/ 390525 h 1272740"/>
                  <a:gd name="connsiteX0" fmla="*/ 0 w 1142515"/>
                  <a:gd name="connsiteY0" fmla="*/ 390525 h 1563253"/>
                  <a:gd name="connsiteX1" fmla="*/ 541958 w 1142515"/>
                  <a:gd name="connsiteY1" fmla="*/ 0 h 1563253"/>
                  <a:gd name="connsiteX2" fmla="*/ 1142033 w 1142515"/>
                  <a:gd name="connsiteY2" fmla="*/ 1263215 h 1563253"/>
                  <a:gd name="connsiteX3" fmla="*/ 381001 w 1142515"/>
                  <a:gd name="connsiteY3" fmla="*/ 1563253 h 1563253"/>
                  <a:gd name="connsiteX4" fmla="*/ 0 w 1142515"/>
                  <a:gd name="connsiteY4" fmla="*/ 390525 h 1563253"/>
                  <a:gd name="connsiteX0" fmla="*/ 0 w 938247"/>
                  <a:gd name="connsiteY0" fmla="*/ 390525 h 1563253"/>
                  <a:gd name="connsiteX1" fmla="*/ 541958 w 938247"/>
                  <a:gd name="connsiteY1" fmla="*/ 0 h 1563253"/>
                  <a:gd name="connsiteX2" fmla="*/ 937246 w 938247"/>
                  <a:gd name="connsiteY2" fmla="*/ 1196540 h 1563253"/>
                  <a:gd name="connsiteX3" fmla="*/ 381001 w 938247"/>
                  <a:gd name="connsiteY3" fmla="*/ 1563253 h 1563253"/>
                  <a:gd name="connsiteX4" fmla="*/ 0 w 938247"/>
                  <a:gd name="connsiteY4" fmla="*/ 390525 h 1563253"/>
                  <a:gd name="connsiteX0" fmla="*/ 0 w 1029116"/>
                  <a:gd name="connsiteY0" fmla="*/ 0 h 1172728"/>
                  <a:gd name="connsiteX1" fmla="*/ 913433 w 1029116"/>
                  <a:gd name="connsiteY1" fmla="*/ 42863 h 1172728"/>
                  <a:gd name="connsiteX2" fmla="*/ 937246 w 1029116"/>
                  <a:gd name="connsiteY2" fmla="*/ 806015 h 1172728"/>
                  <a:gd name="connsiteX3" fmla="*/ 381001 w 1029116"/>
                  <a:gd name="connsiteY3" fmla="*/ 1172728 h 1172728"/>
                  <a:gd name="connsiteX4" fmla="*/ 0 w 1029116"/>
                  <a:gd name="connsiteY4" fmla="*/ 0 h 1172728"/>
                  <a:gd name="connsiteX0" fmla="*/ 0 w 752891"/>
                  <a:gd name="connsiteY0" fmla="*/ 0 h 1301315"/>
                  <a:gd name="connsiteX1" fmla="*/ 637208 w 752891"/>
                  <a:gd name="connsiteY1" fmla="*/ 171450 h 1301315"/>
                  <a:gd name="connsiteX2" fmla="*/ 661021 w 752891"/>
                  <a:gd name="connsiteY2" fmla="*/ 934602 h 1301315"/>
                  <a:gd name="connsiteX3" fmla="*/ 104776 w 752891"/>
                  <a:gd name="connsiteY3" fmla="*/ 1301315 h 1301315"/>
                  <a:gd name="connsiteX4" fmla="*/ 0 w 752891"/>
                  <a:gd name="connsiteY4" fmla="*/ 0 h 1301315"/>
                  <a:gd name="connsiteX0" fmla="*/ 81786 w 834677"/>
                  <a:gd name="connsiteY0" fmla="*/ 0 h 1301315"/>
                  <a:gd name="connsiteX1" fmla="*/ 718994 w 834677"/>
                  <a:gd name="connsiteY1" fmla="*/ 171450 h 1301315"/>
                  <a:gd name="connsiteX2" fmla="*/ 742807 w 834677"/>
                  <a:gd name="connsiteY2" fmla="*/ 934602 h 1301315"/>
                  <a:gd name="connsiteX3" fmla="*/ 186562 w 834677"/>
                  <a:gd name="connsiteY3" fmla="*/ 1301315 h 1301315"/>
                  <a:gd name="connsiteX4" fmla="*/ 81786 w 834677"/>
                  <a:gd name="connsiteY4" fmla="*/ 0 h 1301315"/>
                  <a:gd name="connsiteX0" fmla="*/ 109124 w 862015"/>
                  <a:gd name="connsiteY0" fmla="*/ 0 h 1301315"/>
                  <a:gd name="connsiteX1" fmla="*/ 746332 w 862015"/>
                  <a:gd name="connsiteY1" fmla="*/ 171450 h 1301315"/>
                  <a:gd name="connsiteX2" fmla="*/ 770145 w 862015"/>
                  <a:gd name="connsiteY2" fmla="*/ 934602 h 1301315"/>
                  <a:gd name="connsiteX3" fmla="*/ 213900 w 862015"/>
                  <a:gd name="connsiteY3" fmla="*/ 1301315 h 1301315"/>
                  <a:gd name="connsiteX4" fmla="*/ 109124 w 862015"/>
                  <a:gd name="connsiteY4" fmla="*/ 0 h 1301315"/>
                  <a:gd name="connsiteX0" fmla="*/ 109124 w 824633"/>
                  <a:gd name="connsiteY0" fmla="*/ 0 h 1301315"/>
                  <a:gd name="connsiteX1" fmla="*/ 746332 w 824633"/>
                  <a:gd name="connsiteY1" fmla="*/ 171450 h 1301315"/>
                  <a:gd name="connsiteX2" fmla="*/ 770145 w 824633"/>
                  <a:gd name="connsiteY2" fmla="*/ 934602 h 1301315"/>
                  <a:gd name="connsiteX3" fmla="*/ 213900 w 824633"/>
                  <a:gd name="connsiteY3" fmla="*/ 1301315 h 1301315"/>
                  <a:gd name="connsiteX4" fmla="*/ 109124 w 824633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09124 w 770145"/>
                  <a:gd name="connsiteY0" fmla="*/ 0 h 1301315"/>
                  <a:gd name="connsiteX1" fmla="*/ 746332 w 770145"/>
                  <a:gd name="connsiteY1" fmla="*/ 171450 h 1301315"/>
                  <a:gd name="connsiteX2" fmla="*/ 770145 w 770145"/>
                  <a:gd name="connsiteY2" fmla="*/ 934602 h 1301315"/>
                  <a:gd name="connsiteX3" fmla="*/ 213900 w 770145"/>
                  <a:gd name="connsiteY3" fmla="*/ 1301315 h 1301315"/>
                  <a:gd name="connsiteX4" fmla="*/ 109124 w 770145"/>
                  <a:gd name="connsiteY4" fmla="*/ 0 h 1301315"/>
                  <a:gd name="connsiteX0" fmla="*/ 111806 w 763302"/>
                  <a:gd name="connsiteY0" fmla="*/ 0 h 1358465"/>
                  <a:gd name="connsiteX1" fmla="*/ 739489 w 763302"/>
                  <a:gd name="connsiteY1" fmla="*/ 228600 h 1358465"/>
                  <a:gd name="connsiteX2" fmla="*/ 763302 w 763302"/>
                  <a:gd name="connsiteY2" fmla="*/ 991752 h 1358465"/>
                  <a:gd name="connsiteX3" fmla="*/ 207057 w 763302"/>
                  <a:gd name="connsiteY3" fmla="*/ 1358465 h 1358465"/>
                  <a:gd name="connsiteX4" fmla="*/ 111806 w 763302"/>
                  <a:gd name="connsiteY4" fmla="*/ 0 h 1358465"/>
                  <a:gd name="connsiteX0" fmla="*/ 103365 w 754861"/>
                  <a:gd name="connsiteY0" fmla="*/ 0 h 1358465"/>
                  <a:gd name="connsiteX1" fmla="*/ 731048 w 754861"/>
                  <a:gd name="connsiteY1" fmla="*/ 228600 h 1358465"/>
                  <a:gd name="connsiteX2" fmla="*/ 754861 w 754861"/>
                  <a:gd name="connsiteY2" fmla="*/ 991752 h 1358465"/>
                  <a:gd name="connsiteX3" fmla="*/ 198616 w 754861"/>
                  <a:gd name="connsiteY3" fmla="*/ 1358465 h 1358465"/>
                  <a:gd name="connsiteX4" fmla="*/ 103365 w 754861"/>
                  <a:gd name="connsiteY4" fmla="*/ 0 h 1358465"/>
                  <a:gd name="connsiteX0" fmla="*/ 115818 w 767314"/>
                  <a:gd name="connsiteY0" fmla="*/ 0 h 1358465"/>
                  <a:gd name="connsiteX1" fmla="*/ 743501 w 767314"/>
                  <a:gd name="connsiteY1" fmla="*/ 228600 h 1358465"/>
                  <a:gd name="connsiteX2" fmla="*/ 767314 w 767314"/>
                  <a:gd name="connsiteY2" fmla="*/ 991752 h 1358465"/>
                  <a:gd name="connsiteX3" fmla="*/ 211069 w 767314"/>
                  <a:gd name="connsiteY3" fmla="*/ 1358465 h 1358465"/>
                  <a:gd name="connsiteX4" fmla="*/ 115818 w 767314"/>
                  <a:gd name="connsiteY4" fmla="*/ 0 h 1358465"/>
                  <a:gd name="connsiteX0" fmla="*/ 68936 w 933111"/>
                  <a:gd name="connsiteY0" fmla="*/ 0 h 1543576"/>
                  <a:gd name="connsiteX1" fmla="*/ 909298 w 933111"/>
                  <a:gd name="connsiteY1" fmla="*/ 413711 h 1543576"/>
                  <a:gd name="connsiteX2" fmla="*/ 933111 w 933111"/>
                  <a:gd name="connsiteY2" fmla="*/ 1176863 h 1543576"/>
                  <a:gd name="connsiteX3" fmla="*/ 376866 w 933111"/>
                  <a:gd name="connsiteY3" fmla="*/ 1543576 h 1543576"/>
                  <a:gd name="connsiteX4" fmla="*/ 68936 w 933111"/>
                  <a:gd name="connsiteY4" fmla="*/ 0 h 1543576"/>
                  <a:gd name="connsiteX0" fmla="*/ 68936 w 933111"/>
                  <a:gd name="connsiteY0" fmla="*/ 0 h 1543576"/>
                  <a:gd name="connsiteX1" fmla="*/ 689585 w 933111"/>
                  <a:gd name="connsiteY1" fmla="*/ 299050 h 1543576"/>
                  <a:gd name="connsiteX2" fmla="*/ 933111 w 933111"/>
                  <a:gd name="connsiteY2" fmla="*/ 1176863 h 1543576"/>
                  <a:gd name="connsiteX3" fmla="*/ 376866 w 933111"/>
                  <a:gd name="connsiteY3" fmla="*/ 1543576 h 1543576"/>
                  <a:gd name="connsiteX4" fmla="*/ 68936 w 933111"/>
                  <a:gd name="connsiteY4" fmla="*/ 0 h 1543576"/>
                  <a:gd name="connsiteX0" fmla="*/ 68936 w 777262"/>
                  <a:gd name="connsiteY0" fmla="*/ 0 h 1543576"/>
                  <a:gd name="connsiteX1" fmla="*/ 689585 w 777262"/>
                  <a:gd name="connsiteY1" fmla="*/ 299050 h 1543576"/>
                  <a:gd name="connsiteX2" fmla="*/ 777262 w 777262"/>
                  <a:gd name="connsiteY2" fmla="*/ 1160978 h 1543576"/>
                  <a:gd name="connsiteX3" fmla="*/ 376866 w 777262"/>
                  <a:gd name="connsiteY3" fmla="*/ 1543576 h 1543576"/>
                  <a:gd name="connsiteX4" fmla="*/ 68936 w 777262"/>
                  <a:gd name="connsiteY4" fmla="*/ 0 h 1543576"/>
                  <a:gd name="connsiteX0" fmla="*/ 79357 w 787683"/>
                  <a:gd name="connsiteY0" fmla="*/ 0 h 1638707"/>
                  <a:gd name="connsiteX1" fmla="*/ 700006 w 787683"/>
                  <a:gd name="connsiteY1" fmla="*/ 299050 h 1638707"/>
                  <a:gd name="connsiteX2" fmla="*/ 787683 w 787683"/>
                  <a:gd name="connsiteY2" fmla="*/ 1160978 h 1638707"/>
                  <a:gd name="connsiteX3" fmla="*/ 321124 w 787683"/>
                  <a:gd name="connsiteY3" fmla="*/ 1638707 h 1638707"/>
                  <a:gd name="connsiteX4" fmla="*/ 79357 w 787683"/>
                  <a:gd name="connsiteY4" fmla="*/ 0 h 1638707"/>
                  <a:gd name="connsiteX0" fmla="*/ 106186 w 814512"/>
                  <a:gd name="connsiteY0" fmla="*/ 0 h 1638707"/>
                  <a:gd name="connsiteX1" fmla="*/ 726835 w 814512"/>
                  <a:gd name="connsiteY1" fmla="*/ 299050 h 1638707"/>
                  <a:gd name="connsiteX2" fmla="*/ 814512 w 814512"/>
                  <a:gd name="connsiteY2" fmla="*/ 1160978 h 1638707"/>
                  <a:gd name="connsiteX3" fmla="*/ 347953 w 814512"/>
                  <a:gd name="connsiteY3" fmla="*/ 1638707 h 1638707"/>
                  <a:gd name="connsiteX4" fmla="*/ 106186 w 814512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  <a:gd name="connsiteX0" fmla="*/ 117353 w 825679"/>
                  <a:gd name="connsiteY0" fmla="*/ 0 h 1638707"/>
                  <a:gd name="connsiteX1" fmla="*/ 738002 w 825679"/>
                  <a:gd name="connsiteY1" fmla="*/ 299050 h 1638707"/>
                  <a:gd name="connsiteX2" fmla="*/ 825679 w 825679"/>
                  <a:gd name="connsiteY2" fmla="*/ 1160978 h 1638707"/>
                  <a:gd name="connsiteX3" fmla="*/ 359120 w 825679"/>
                  <a:gd name="connsiteY3" fmla="*/ 1638707 h 1638707"/>
                  <a:gd name="connsiteX4" fmla="*/ 117353 w 825679"/>
                  <a:gd name="connsiteY4" fmla="*/ 0 h 1638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679" h="1638707">
                    <a:moveTo>
                      <a:pt x="117353" y="0"/>
                    </a:moveTo>
                    <a:lnTo>
                      <a:pt x="738002" y="299050"/>
                    </a:lnTo>
                    <a:cubicBezTo>
                      <a:pt x="641432" y="546986"/>
                      <a:pt x="645632" y="857709"/>
                      <a:pt x="825679" y="1160978"/>
                    </a:cubicBezTo>
                    <a:lnTo>
                      <a:pt x="359120" y="1638707"/>
                    </a:lnTo>
                    <a:cubicBezTo>
                      <a:pt x="15718" y="1200074"/>
                      <a:pt x="-115757" y="558249"/>
                      <a:pt x="117353" y="0"/>
                    </a:cubicBezTo>
                    <a:close/>
                  </a:path>
                </a:pathLst>
              </a:custGeom>
              <a:solidFill>
                <a:srgbClr val="32BEB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03200" dist="508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 bwMode="auto">
            <a:xfrm>
              <a:off x="4211460" y="5649802"/>
              <a:ext cx="1711928" cy="1374477"/>
            </a:xfrm>
            <a:custGeom>
              <a:avLst/>
              <a:gdLst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0 w 1709380"/>
                <a:gd name="connsiteY3" fmla="*/ 1414312 h 1414312"/>
                <a:gd name="connsiteX4" fmla="*/ 0 w 1709380"/>
                <a:gd name="connsiteY4" fmla="*/ 0 h 1414312"/>
                <a:gd name="connsiteX0" fmla="*/ 0 w 1709380"/>
                <a:gd name="connsiteY0" fmla="*/ 0 h 1414958"/>
                <a:gd name="connsiteX1" fmla="*/ 1709380 w 1709380"/>
                <a:gd name="connsiteY1" fmla="*/ 0 h 1414958"/>
                <a:gd name="connsiteX2" fmla="*/ 1709380 w 1709380"/>
                <a:gd name="connsiteY2" fmla="*/ 1414312 h 1414958"/>
                <a:gd name="connsiteX3" fmla="*/ 860603 w 1709380"/>
                <a:gd name="connsiteY3" fmla="*/ 1414958 h 1414958"/>
                <a:gd name="connsiteX4" fmla="*/ 0 w 1709380"/>
                <a:gd name="connsiteY4" fmla="*/ 1414312 h 1414958"/>
                <a:gd name="connsiteX5" fmla="*/ 0 w 1709380"/>
                <a:gd name="connsiteY5" fmla="*/ 0 h 1414958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855840 w 1709380"/>
                <a:gd name="connsiteY3" fmla="*/ 1374477 h 1414312"/>
                <a:gd name="connsiteX4" fmla="*/ 0 w 1709380"/>
                <a:gd name="connsiteY4" fmla="*/ 1414312 h 1414312"/>
                <a:gd name="connsiteX5" fmla="*/ 0 w 1709380"/>
                <a:gd name="connsiteY5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855840 w 1709380"/>
                <a:gd name="connsiteY3" fmla="*/ 1374477 h 1414312"/>
                <a:gd name="connsiteX4" fmla="*/ 2382 w 1709380"/>
                <a:gd name="connsiteY4" fmla="*/ 1097606 h 1414312"/>
                <a:gd name="connsiteX5" fmla="*/ 0 w 1709380"/>
                <a:gd name="connsiteY5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855840 w 1709380"/>
                <a:gd name="connsiteY3" fmla="*/ 1374477 h 1414312"/>
                <a:gd name="connsiteX4" fmla="*/ 598665 w 1709380"/>
                <a:gd name="connsiteY4" fmla="*/ 1288751 h 1414312"/>
                <a:gd name="connsiteX5" fmla="*/ 2382 w 1709380"/>
                <a:gd name="connsiteY5" fmla="*/ 1097606 h 1414312"/>
                <a:gd name="connsiteX6" fmla="*/ 0 w 1709380"/>
                <a:gd name="connsiteY6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855840 w 1709380"/>
                <a:gd name="connsiteY3" fmla="*/ 1374477 h 1414312"/>
                <a:gd name="connsiteX4" fmla="*/ 636765 w 1709380"/>
                <a:gd name="connsiteY4" fmla="*/ 1212551 h 1414312"/>
                <a:gd name="connsiteX5" fmla="*/ 2382 w 1709380"/>
                <a:gd name="connsiteY5" fmla="*/ 1097606 h 1414312"/>
                <a:gd name="connsiteX6" fmla="*/ 0 w 1709380"/>
                <a:gd name="connsiteY6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855840 w 1709380"/>
                <a:gd name="connsiteY3" fmla="*/ 1374477 h 1414312"/>
                <a:gd name="connsiteX4" fmla="*/ 636765 w 1709380"/>
                <a:gd name="connsiteY4" fmla="*/ 1212551 h 1414312"/>
                <a:gd name="connsiteX5" fmla="*/ 181946 w 1709380"/>
                <a:gd name="connsiteY5" fmla="*/ 1133970 h 1414312"/>
                <a:gd name="connsiteX6" fmla="*/ 2382 w 1709380"/>
                <a:gd name="connsiteY6" fmla="*/ 1097606 h 1414312"/>
                <a:gd name="connsiteX7" fmla="*/ 0 w 1709380"/>
                <a:gd name="connsiteY7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855840 w 1709380"/>
                <a:gd name="connsiteY3" fmla="*/ 1374477 h 1414312"/>
                <a:gd name="connsiteX4" fmla="*/ 636765 w 1709380"/>
                <a:gd name="connsiteY4" fmla="*/ 1212551 h 1414312"/>
                <a:gd name="connsiteX5" fmla="*/ 131940 w 1709380"/>
                <a:gd name="connsiteY5" fmla="*/ 1214932 h 1414312"/>
                <a:gd name="connsiteX6" fmla="*/ 2382 w 1709380"/>
                <a:gd name="connsiteY6" fmla="*/ 1097606 h 1414312"/>
                <a:gd name="connsiteX7" fmla="*/ 0 w 1709380"/>
                <a:gd name="connsiteY7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1058246 w 1709380"/>
                <a:gd name="connsiteY3" fmla="*/ 1384001 h 1414312"/>
                <a:gd name="connsiteX4" fmla="*/ 855840 w 1709380"/>
                <a:gd name="connsiteY4" fmla="*/ 1374477 h 1414312"/>
                <a:gd name="connsiteX5" fmla="*/ 636765 w 1709380"/>
                <a:gd name="connsiteY5" fmla="*/ 1212551 h 1414312"/>
                <a:gd name="connsiteX6" fmla="*/ 131940 w 1709380"/>
                <a:gd name="connsiteY6" fmla="*/ 1214932 h 1414312"/>
                <a:gd name="connsiteX7" fmla="*/ 2382 w 1709380"/>
                <a:gd name="connsiteY7" fmla="*/ 1097606 h 1414312"/>
                <a:gd name="connsiteX8" fmla="*/ 0 w 1709380"/>
                <a:gd name="connsiteY8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1072534 w 1709380"/>
                <a:gd name="connsiteY3" fmla="*/ 1212551 h 1414312"/>
                <a:gd name="connsiteX4" fmla="*/ 855840 w 1709380"/>
                <a:gd name="connsiteY4" fmla="*/ 1374477 h 1414312"/>
                <a:gd name="connsiteX5" fmla="*/ 636765 w 1709380"/>
                <a:gd name="connsiteY5" fmla="*/ 1212551 h 1414312"/>
                <a:gd name="connsiteX6" fmla="*/ 131940 w 1709380"/>
                <a:gd name="connsiteY6" fmla="*/ 1214932 h 1414312"/>
                <a:gd name="connsiteX7" fmla="*/ 2382 w 1709380"/>
                <a:gd name="connsiteY7" fmla="*/ 1097606 h 1414312"/>
                <a:gd name="connsiteX8" fmla="*/ 0 w 1709380"/>
                <a:gd name="connsiteY8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1591646 w 1709380"/>
                <a:gd name="connsiteY3" fmla="*/ 1379239 h 1414312"/>
                <a:gd name="connsiteX4" fmla="*/ 1072534 w 1709380"/>
                <a:gd name="connsiteY4" fmla="*/ 1212551 h 1414312"/>
                <a:gd name="connsiteX5" fmla="*/ 855840 w 1709380"/>
                <a:gd name="connsiteY5" fmla="*/ 1374477 h 1414312"/>
                <a:gd name="connsiteX6" fmla="*/ 636765 w 1709380"/>
                <a:gd name="connsiteY6" fmla="*/ 1212551 h 1414312"/>
                <a:gd name="connsiteX7" fmla="*/ 131940 w 1709380"/>
                <a:gd name="connsiteY7" fmla="*/ 1214932 h 1414312"/>
                <a:gd name="connsiteX8" fmla="*/ 2382 w 1709380"/>
                <a:gd name="connsiteY8" fmla="*/ 1097606 h 1414312"/>
                <a:gd name="connsiteX9" fmla="*/ 0 w 1709380"/>
                <a:gd name="connsiteY9" fmla="*/ 0 h 1414312"/>
                <a:gd name="connsiteX0" fmla="*/ 0 w 1709380"/>
                <a:gd name="connsiteY0" fmla="*/ 0 h 1414312"/>
                <a:gd name="connsiteX1" fmla="*/ 1709380 w 1709380"/>
                <a:gd name="connsiteY1" fmla="*/ 0 h 1414312"/>
                <a:gd name="connsiteX2" fmla="*/ 1709380 w 1709380"/>
                <a:gd name="connsiteY2" fmla="*/ 1414312 h 1414312"/>
                <a:gd name="connsiteX3" fmla="*/ 1591646 w 1709380"/>
                <a:gd name="connsiteY3" fmla="*/ 1210170 h 1414312"/>
                <a:gd name="connsiteX4" fmla="*/ 1072534 w 1709380"/>
                <a:gd name="connsiteY4" fmla="*/ 1212551 h 1414312"/>
                <a:gd name="connsiteX5" fmla="*/ 855840 w 1709380"/>
                <a:gd name="connsiteY5" fmla="*/ 1374477 h 1414312"/>
                <a:gd name="connsiteX6" fmla="*/ 636765 w 1709380"/>
                <a:gd name="connsiteY6" fmla="*/ 1212551 h 1414312"/>
                <a:gd name="connsiteX7" fmla="*/ 131940 w 1709380"/>
                <a:gd name="connsiteY7" fmla="*/ 1214932 h 1414312"/>
                <a:gd name="connsiteX8" fmla="*/ 2382 w 1709380"/>
                <a:gd name="connsiteY8" fmla="*/ 1097606 h 1414312"/>
                <a:gd name="connsiteX9" fmla="*/ 0 w 1709380"/>
                <a:gd name="connsiteY9" fmla="*/ 0 h 1414312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762"/>
                <a:gd name="connsiteY0" fmla="*/ 0 h 1374477"/>
                <a:gd name="connsiteX1" fmla="*/ 1709380 w 1711762"/>
                <a:gd name="connsiteY1" fmla="*/ 0 h 1374477"/>
                <a:gd name="connsiteX2" fmla="*/ 1711762 w 1711762"/>
                <a:gd name="connsiteY2" fmla="*/ 1083318 h 1374477"/>
                <a:gd name="connsiteX3" fmla="*/ 1591646 w 1711762"/>
                <a:gd name="connsiteY3" fmla="*/ 1210170 h 1374477"/>
                <a:gd name="connsiteX4" fmla="*/ 1072534 w 1711762"/>
                <a:gd name="connsiteY4" fmla="*/ 1212551 h 1374477"/>
                <a:gd name="connsiteX5" fmla="*/ 855840 w 1711762"/>
                <a:gd name="connsiteY5" fmla="*/ 1374477 h 1374477"/>
                <a:gd name="connsiteX6" fmla="*/ 636765 w 1711762"/>
                <a:gd name="connsiteY6" fmla="*/ 1212551 h 1374477"/>
                <a:gd name="connsiteX7" fmla="*/ 131940 w 1711762"/>
                <a:gd name="connsiteY7" fmla="*/ 1214932 h 1374477"/>
                <a:gd name="connsiteX8" fmla="*/ 2382 w 1711762"/>
                <a:gd name="connsiteY8" fmla="*/ 1097606 h 1374477"/>
                <a:gd name="connsiteX9" fmla="*/ 0 w 1711762"/>
                <a:gd name="connsiteY9" fmla="*/ 0 h 1374477"/>
                <a:gd name="connsiteX0" fmla="*/ 0 w 1711928"/>
                <a:gd name="connsiteY0" fmla="*/ 0 h 1374477"/>
                <a:gd name="connsiteX1" fmla="*/ 1709380 w 1711928"/>
                <a:gd name="connsiteY1" fmla="*/ 0 h 1374477"/>
                <a:gd name="connsiteX2" fmla="*/ 1711762 w 1711928"/>
                <a:gd name="connsiteY2" fmla="*/ 1083318 h 1374477"/>
                <a:gd name="connsiteX3" fmla="*/ 1591646 w 1711928"/>
                <a:gd name="connsiteY3" fmla="*/ 1210170 h 1374477"/>
                <a:gd name="connsiteX4" fmla="*/ 1072534 w 1711928"/>
                <a:gd name="connsiteY4" fmla="*/ 1212551 h 1374477"/>
                <a:gd name="connsiteX5" fmla="*/ 855840 w 1711928"/>
                <a:gd name="connsiteY5" fmla="*/ 1374477 h 1374477"/>
                <a:gd name="connsiteX6" fmla="*/ 636765 w 1711928"/>
                <a:gd name="connsiteY6" fmla="*/ 1212551 h 1374477"/>
                <a:gd name="connsiteX7" fmla="*/ 131940 w 1711928"/>
                <a:gd name="connsiteY7" fmla="*/ 1214932 h 1374477"/>
                <a:gd name="connsiteX8" fmla="*/ 2382 w 1711928"/>
                <a:gd name="connsiteY8" fmla="*/ 1097606 h 1374477"/>
                <a:gd name="connsiteX9" fmla="*/ 0 w 1711928"/>
                <a:gd name="connsiteY9" fmla="*/ 0 h 137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1928" h="1374477">
                  <a:moveTo>
                    <a:pt x="0" y="0"/>
                  </a:moveTo>
                  <a:lnTo>
                    <a:pt x="1709380" y="0"/>
                  </a:lnTo>
                  <a:lnTo>
                    <a:pt x="1711762" y="1083318"/>
                  </a:lnTo>
                  <a:cubicBezTo>
                    <a:pt x="1714585" y="1113696"/>
                    <a:pt x="1681691" y="1186936"/>
                    <a:pt x="1591646" y="1210170"/>
                  </a:cubicBezTo>
                  <a:lnTo>
                    <a:pt x="1072534" y="1212551"/>
                  </a:lnTo>
                  <a:cubicBezTo>
                    <a:pt x="1066978" y="1266526"/>
                    <a:pt x="1025703" y="1358602"/>
                    <a:pt x="855840" y="1374477"/>
                  </a:cubicBezTo>
                  <a:cubicBezTo>
                    <a:pt x="782815" y="1363364"/>
                    <a:pt x="676453" y="1361776"/>
                    <a:pt x="636765" y="1212551"/>
                  </a:cubicBezTo>
                  <a:lnTo>
                    <a:pt x="131940" y="1214932"/>
                  </a:lnTo>
                  <a:cubicBezTo>
                    <a:pt x="79229" y="1206779"/>
                    <a:pt x="2706" y="1165290"/>
                    <a:pt x="2382" y="10976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190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4070136" y="5755711"/>
              <a:ext cx="19932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i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产、城、人、文深度融合的价值创新园区</a:t>
              </a:r>
              <a:endParaRPr lang="zh-CN" altLang="en-US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330600" y="2702610"/>
              <a:ext cx="8808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直接连接符 71"/>
            <p:cNvCxnSpPr/>
            <p:nvPr/>
          </p:nvCxnSpPr>
          <p:spPr bwMode="auto">
            <a:xfrm>
              <a:off x="2880076" y="3972849"/>
              <a:ext cx="8808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直接连接符 72"/>
            <p:cNvCxnSpPr/>
            <p:nvPr/>
          </p:nvCxnSpPr>
          <p:spPr bwMode="auto">
            <a:xfrm>
              <a:off x="3407624" y="5210826"/>
              <a:ext cx="8808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直接连接符 73"/>
            <p:cNvCxnSpPr/>
            <p:nvPr/>
          </p:nvCxnSpPr>
          <p:spPr bwMode="auto">
            <a:xfrm>
              <a:off x="5858378" y="2717197"/>
              <a:ext cx="8808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直接连接符 74"/>
            <p:cNvCxnSpPr/>
            <p:nvPr/>
          </p:nvCxnSpPr>
          <p:spPr bwMode="auto">
            <a:xfrm>
              <a:off x="6339879" y="3935863"/>
              <a:ext cx="8808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直接连接符 75"/>
            <p:cNvCxnSpPr/>
            <p:nvPr/>
          </p:nvCxnSpPr>
          <p:spPr bwMode="auto">
            <a:xfrm>
              <a:off x="5799531" y="5166370"/>
              <a:ext cx="8808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椭圆 10"/>
            <p:cNvSpPr/>
            <p:nvPr/>
          </p:nvSpPr>
          <p:spPr bwMode="auto">
            <a:xfrm>
              <a:off x="4197036" y="2647440"/>
              <a:ext cx="110340" cy="1103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77" name="椭圆 76"/>
            <p:cNvSpPr/>
            <p:nvPr/>
          </p:nvSpPr>
          <p:spPr bwMode="auto">
            <a:xfrm>
              <a:off x="3756614" y="3917679"/>
              <a:ext cx="110340" cy="1103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 bwMode="auto">
            <a:xfrm>
              <a:off x="4253175" y="5166370"/>
              <a:ext cx="110340" cy="1103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0" name="椭圆 79"/>
            <p:cNvSpPr/>
            <p:nvPr/>
          </p:nvSpPr>
          <p:spPr bwMode="auto">
            <a:xfrm>
              <a:off x="5715813" y="5111200"/>
              <a:ext cx="110340" cy="1103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4" name="椭圆 83"/>
            <p:cNvSpPr/>
            <p:nvPr/>
          </p:nvSpPr>
          <p:spPr bwMode="auto">
            <a:xfrm>
              <a:off x="6269254" y="3884793"/>
              <a:ext cx="110340" cy="1103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5" name="椭圆 84"/>
            <p:cNvSpPr/>
            <p:nvPr/>
          </p:nvSpPr>
          <p:spPr bwMode="auto">
            <a:xfrm>
              <a:off x="5805389" y="2666751"/>
              <a:ext cx="110340" cy="1103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0320" y="1032787"/>
            <a:ext cx="266429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坚持以企业发展为中心，引进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1~2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家国内或国际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顶尖级的香精香料上市公司，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省内香精香料龙头企业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2~3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家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，培育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地方有实力企业</a:t>
            </a:r>
            <a:r>
              <a:rPr lang="en-US" altLang="zh-CN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4~5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家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入驻园区；</a:t>
            </a:r>
            <a:endParaRPr lang="en-US" altLang="zh-CN" b="0" i="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82728" y="5184080"/>
            <a:ext cx="5112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开展草果、艳山姜、花椒、山胡椒（山苍子）等在</a:t>
            </a:r>
            <a:r>
              <a:rPr lang="zh-CN" altLang="en-US" i="0" dirty="0" smtClean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食品、调味品、医药、日化等领域的精深加工产品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研发，推进香料产业园做大做强，形成“洼地效应”和“虹吸效应”。</a:t>
            </a:r>
            <a:endParaRPr lang="en-US" altLang="zh-CN" b="0" i="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640" y="1060827"/>
            <a:ext cx="6570960" cy="4095314"/>
          </a:xfrm>
          <a:prstGeom prst="rect">
            <a:avLst/>
          </a:prstGeom>
          <a:ln w="41275">
            <a:noFill/>
          </a:ln>
          <a:effectLst/>
        </p:spPr>
      </p:pic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5109513"/>
            <a:ext cx="2952451" cy="1839470"/>
          </a:xfrm>
          <a:prstGeom prst="rect">
            <a:avLst/>
          </a:prstGeom>
          <a:ln w="53975">
            <a:noFill/>
          </a:ln>
          <a:effectLst/>
        </p:spPr>
      </p:pic>
      <p:sp>
        <p:nvSpPr>
          <p:cNvPr id="2" name="半闭框 1"/>
          <p:cNvSpPr/>
          <p:nvPr/>
        </p:nvSpPr>
        <p:spPr bwMode="auto">
          <a:xfrm>
            <a:off x="3762648" y="5188822"/>
            <a:ext cx="720080" cy="720080"/>
          </a:xfrm>
          <a:prstGeom prst="halfFrame">
            <a:avLst/>
          </a:prstGeom>
          <a:solidFill>
            <a:srgbClr val="32BE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半闭框 8"/>
          <p:cNvSpPr/>
          <p:nvPr/>
        </p:nvSpPr>
        <p:spPr bwMode="auto">
          <a:xfrm flipH="1" flipV="1">
            <a:off x="2898552" y="4356492"/>
            <a:ext cx="720080" cy="720080"/>
          </a:xfrm>
          <a:prstGeom prst="halfFrame">
            <a:avLst/>
          </a:prstGeom>
          <a:solidFill>
            <a:srgbClr val="32BE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项目产业定位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timgsa.baidu.com/timg?image&amp;quality=80&amp;size=b9999_10000&amp;sec=1540544342138&amp;di=0649e7507e3c817e3a1ee18832b76797&amp;imgtype=0&amp;src=http%3A%2F%2Fimgsrc.baidu.com%2Fimage%2Fc0%253Dshijue1%252C0%252C0%252C294%252C40%2Fsign%3Dcaee9640db09b3deffb2ec2ba4d606f4%2F9d82d158ccbf6c811caa1dc0b63eb13533fa407c.jpg"/>
          <p:cNvPicPr>
            <a:picLocks noChangeAspect="1" noChangeArrowheads="1"/>
          </p:cNvPicPr>
          <p:nvPr/>
        </p:nvPicPr>
        <p:blipFill rotWithShape="1">
          <a:blip r:embed="rId2" cstate="print"/>
          <a:srcRect l="5648" r="4396" b="3400"/>
          <a:stretch/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724124" y="2556495"/>
            <a:ext cx="88707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通过规划措施将怒江香料产业从盈利率较低、产品技术含量低、企业发展级慢的现状提升为</a:t>
            </a:r>
            <a:r>
              <a:rPr lang="zh-CN" altLang="en-US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香料产业与科技研发、展览展示、商业贸易、旅游观光、酒店住宿、职业教育等相结合的复合产业之路</a:t>
            </a:r>
            <a:r>
              <a:rPr lang="zh-CN" altLang="en-US" b="0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，构建完整的产业链及外延产业，竭力打造</a:t>
            </a:r>
            <a:r>
              <a:rPr lang="zh-CN" altLang="en-US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怒江富民强州的新引擎</a:t>
            </a:r>
            <a:r>
              <a:rPr lang="zh-CN" altLang="en-US" b="0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，最终实现</a:t>
            </a:r>
            <a:r>
              <a:rPr lang="zh-CN" altLang="en-US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国内一流香料产业园区、国内唯一的高山峡谷香料产业园</a:t>
            </a:r>
            <a:r>
              <a:rPr lang="zh-CN" altLang="en-US" b="0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的建设目标。</a:t>
            </a:r>
          </a:p>
        </p:txBody>
      </p:sp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项目发展目标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 bwMode="auto">
          <a:xfrm>
            <a:off x="4670203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5462291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6346615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7138703" y="237771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文本占位符 1"/>
          <p:cNvSpPr txBox="1">
            <a:spLocks/>
          </p:cNvSpPr>
          <p:nvPr/>
        </p:nvSpPr>
        <p:spPr>
          <a:xfrm>
            <a:off x="4698752" y="2689774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规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划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布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局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51227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5.2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443315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327639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7119727" y="242446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5.5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0" name="文本占位符 1"/>
          <p:cNvSpPr txBox="1">
            <a:spLocks/>
          </p:cNvSpPr>
          <p:nvPr/>
        </p:nvSpPr>
        <p:spPr>
          <a:xfrm>
            <a:off x="5490840" y="270051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功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能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分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区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占位符 1"/>
          <p:cNvSpPr txBox="1">
            <a:spLocks/>
          </p:cNvSpPr>
          <p:nvPr/>
        </p:nvSpPr>
        <p:spPr>
          <a:xfrm>
            <a:off x="6350681" y="270051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建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设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内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容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占位符 1"/>
          <p:cNvSpPr txBox="1">
            <a:spLocks/>
          </p:cNvSpPr>
          <p:nvPr/>
        </p:nvSpPr>
        <p:spPr>
          <a:xfrm>
            <a:off x="7188038" y="270051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建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设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规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模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3872509" y="238327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3853533" y="243002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5.1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5" name="文本占位符 1"/>
          <p:cNvSpPr txBox="1">
            <a:spLocks/>
          </p:cNvSpPr>
          <p:nvPr/>
        </p:nvSpPr>
        <p:spPr>
          <a:xfrm>
            <a:off x="3921844" y="2706075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选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址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2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 bwMode="auto">
          <a:xfrm>
            <a:off x="4482728" y="22145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5274816" y="22145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6019379" y="22145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6811467" y="22145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文本占位符 1"/>
          <p:cNvSpPr>
            <a:spLocks noGrp="1"/>
          </p:cNvSpPr>
          <p:nvPr>
            <p:ph type="body" idx="13"/>
          </p:nvPr>
        </p:nvSpPr>
        <p:spPr>
          <a:xfrm>
            <a:off x="4482728" y="2997197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 smtClean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区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域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概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况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4463752" y="22612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1.1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255840" y="22612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1.2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00403" y="22612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1.3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792491" y="22612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8" name="文本占位符 1"/>
          <p:cNvSpPr>
            <a:spLocks noGrp="1"/>
          </p:cNvSpPr>
          <p:nvPr>
            <p:ph type="body" idx="13"/>
          </p:nvPr>
        </p:nvSpPr>
        <p:spPr>
          <a:xfrm>
            <a:off x="5274816" y="3583799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 smtClean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区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域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经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济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社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会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发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展</a:t>
            </a:r>
            <a:endParaRPr lang="zh-CN" altLang="en-US" dirty="0"/>
          </a:p>
        </p:txBody>
      </p:sp>
      <p:sp>
        <p:nvSpPr>
          <p:cNvPr id="19" name="文本占位符 1"/>
          <p:cNvSpPr>
            <a:spLocks noGrp="1"/>
          </p:cNvSpPr>
          <p:nvPr>
            <p:ph type="body" idx="13"/>
          </p:nvPr>
        </p:nvSpPr>
        <p:spPr>
          <a:xfrm>
            <a:off x="5994896" y="3276575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 smtClean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项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目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政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策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环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境</a:t>
            </a:r>
            <a:endParaRPr lang="zh-CN" altLang="en-US" dirty="0"/>
          </a:p>
        </p:txBody>
      </p:sp>
      <p:sp>
        <p:nvSpPr>
          <p:cNvPr id="20" name="文本占位符 1"/>
          <p:cNvSpPr>
            <a:spLocks noGrp="1"/>
          </p:cNvSpPr>
          <p:nvPr>
            <p:ph type="body" idx="13"/>
          </p:nvPr>
        </p:nvSpPr>
        <p:spPr>
          <a:xfrm>
            <a:off x="6786984" y="3852639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 smtClean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区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域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招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商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引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资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优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惠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政</a:t>
            </a:r>
            <a:endParaRPr lang="en-US" altLang="zh-CN" dirty="0" smtClean="0"/>
          </a:p>
          <a:p>
            <a:pPr>
              <a:lnSpc>
                <a:spcPct val="100000"/>
              </a:lnSpc>
              <a:buNone/>
            </a:pPr>
            <a:r>
              <a:rPr lang="zh-CN" altLang="en-US" dirty="0" smtClean="0"/>
              <a:t> 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95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188" y="935669"/>
            <a:ext cx="8821738" cy="1367161"/>
          </a:xfrm>
        </p:spPr>
        <p:txBody>
          <a:bodyPr>
            <a:norm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zh-CN" altLang="en-US" sz="1800" kern="1200" dirty="0" smtClean="0">
                <a:cs typeface="+mn-cs"/>
              </a:rPr>
              <a:t>怒江绿色香料产业园项目位于</a:t>
            </a:r>
            <a:r>
              <a:rPr lang="zh-CN" altLang="en-US" sz="1800" b="1" kern="1200" dirty="0" smtClean="0">
                <a:solidFill>
                  <a:srgbClr val="32BEBB"/>
                </a:solidFill>
                <a:cs typeface="+mn-cs"/>
              </a:rPr>
              <a:t>泸水市上江镇古龙坝村</a:t>
            </a:r>
            <a:r>
              <a:rPr lang="zh-CN" altLang="en-US" sz="1800" kern="1200" dirty="0" smtClean="0">
                <a:cs typeface="+mn-cs"/>
              </a:rPr>
              <a:t>，距市政府</a:t>
            </a:r>
            <a:r>
              <a:rPr lang="en-US" altLang="zh-CN" sz="1800" kern="1200" dirty="0" smtClean="0">
                <a:cs typeface="+mn-cs"/>
              </a:rPr>
              <a:t>17.3</a:t>
            </a:r>
            <a:r>
              <a:rPr lang="zh-CN" altLang="en-US" sz="1800" kern="1200" dirty="0" smtClean="0">
                <a:cs typeface="+mn-cs"/>
              </a:rPr>
              <a:t>公里。项目用地以规划道路、现状为界，总用地为</a:t>
            </a:r>
            <a:r>
              <a:rPr lang="en-US" altLang="zh-CN" sz="1800" b="1" kern="1200" dirty="0" smtClean="0">
                <a:solidFill>
                  <a:srgbClr val="32BEBB"/>
                </a:solidFill>
                <a:cs typeface="+mn-cs"/>
              </a:rPr>
              <a:t>344. 13</a:t>
            </a:r>
            <a:r>
              <a:rPr lang="zh-CN" altLang="en-US" sz="1800" b="1" kern="1200" dirty="0" smtClean="0">
                <a:solidFill>
                  <a:srgbClr val="32BEBB"/>
                </a:solidFill>
                <a:cs typeface="+mn-cs"/>
              </a:rPr>
              <a:t>公顷</a:t>
            </a:r>
            <a:r>
              <a:rPr lang="en-US" altLang="zh-CN" sz="1800" b="1" kern="1200" dirty="0" smtClean="0">
                <a:solidFill>
                  <a:srgbClr val="32BEBB"/>
                </a:solidFill>
                <a:cs typeface="+mn-cs"/>
              </a:rPr>
              <a:t>(5161.95</a:t>
            </a:r>
            <a:r>
              <a:rPr lang="zh-CN" altLang="en-US" sz="1800" b="1" kern="1200" dirty="0" smtClean="0">
                <a:solidFill>
                  <a:srgbClr val="32BEBB"/>
                </a:solidFill>
                <a:cs typeface="+mn-cs"/>
              </a:rPr>
              <a:t>亩</a:t>
            </a:r>
            <a:r>
              <a:rPr lang="en-US" altLang="zh-CN" sz="1800" b="1" kern="1200" dirty="0" smtClean="0">
                <a:solidFill>
                  <a:srgbClr val="32BEBB"/>
                </a:solidFill>
                <a:cs typeface="+mn-cs"/>
              </a:rPr>
              <a:t>)</a:t>
            </a:r>
            <a:r>
              <a:rPr lang="zh-CN" altLang="en-US" sz="1800" kern="1200" dirty="0" smtClean="0">
                <a:cs typeface="+mn-cs"/>
              </a:rPr>
              <a:t>。项目用地内包含弯桥、古龙坝、马掌、瓦本、小南茂五个村小组。</a:t>
            </a:r>
          </a:p>
        </p:txBody>
      </p:sp>
      <p:grpSp>
        <p:nvGrpSpPr>
          <p:cNvPr id="4" name="组合 8"/>
          <p:cNvGrpSpPr/>
          <p:nvPr/>
        </p:nvGrpSpPr>
        <p:grpSpPr>
          <a:xfrm>
            <a:off x="738312" y="2268463"/>
            <a:ext cx="8856538" cy="4895354"/>
            <a:chOff x="738312" y="2340471"/>
            <a:chExt cx="8856538" cy="4895354"/>
          </a:xfrm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8312" y="2340471"/>
              <a:ext cx="8856538" cy="489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矩形 7"/>
            <p:cNvSpPr/>
            <p:nvPr/>
          </p:nvSpPr>
          <p:spPr bwMode="auto">
            <a:xfrm>
              <a:off x="4122688" y="5220791"/>
              <a:ext cx="5472162" cy="20150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pic>
          <p:nvPicPr>
            <p:cNvPr id="798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688" y="5292799"/>
              <a:ext cx="2808312" cy="1943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03008" y="5292799"/>
              <a:ext cx="2591842" cy="1943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项目区位条件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thwyu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578"/>
            <a:ext cx="10261600" cy="62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占位符 3"/>
          <p:cNvSpPr txBox="1"/>
          <p:nvPr/>
        </p:nvSpPr>
        <p:spPr>
          <a:xfrm>
            <a:off x="3222402" y="972319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怒江绿色香料产业园规划布局图</a:t>
            </a:r>
            <a:endParaRPr lang="zh-CN" altLang="en-US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项目规划布局</a:t>
            </a:r>
            <a:endParaRPr lang="zh-CN" altLang="en-US" i="0" kern="0" dirty="0"/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rg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5991"/>
            <a:ext cx="10261600" cy="62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占位符 3"/>
          <p:cNvSpPr txBox="1"/>
          <p:nvPr/>
        </p:nvSpPr>
        <p:spPr>
          <a:xfrm>
            <a:off x="3222402" y="972319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怒江绿色香料产业园功能分区图</a:t>
            </a:r>
            <a:endParaRPr lang="zh-CN" altLang="en-US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项目功能分区</a:t>
            </a:r>
            <a:endParaRPr lang="zh-CN" altLang="en-US" i="0" kern="0" dirty="0"/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ykui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b="2162"/>
          <a:stretch/>
        </p:blipFill>
        <p:spPr bwMode="auto">
          <a:xfrm>
            <a:off x="0" y="504500"/>
            <a:ext cx="10261601" cy="70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/>
          <p:cNvSpPr txBox="1"/>
          <p:nvPr/>
        </p:nvSpPr>
        <p:spPr bwMode="auto">
          <a:xfrm>
            <a:off x="738188" y="900311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、香料加工区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82728" y="718876"/>
            <a:ext cx="5124450" cy="2316190"/>
            <a:chOff x="3994384" y="498150"/>
            <a:chExt cx="5612794" cy="2536916"/>
          </a:xfrm>
        </p:grpSpPr>
        <p:pic>
          <p:nvPicPr>
            <p:cNvPr id="133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0648" y="514785"/>
              <a:ext cx="3236530" cy="2520279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133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4384" y="498150"/>
              <a:ext cx="2324100" cy="2536916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</p:grp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4hju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599"/>
            <a:ext cx="10239270" cy="69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/>
          <p:cNvSpPr txBox="1"/>
          <p:nvPr/>
        </p:nvSpPr>
        <p:spPr bwMode="auto">
          <a:xfrm>
            <a:off x="738188" y="972319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 txBox="1"/>
          <p:nvPr/>
        </p:nvSpPr>
        <p:spPr bwMode="auto">
          <a:xfrm>
            <a:off x="738188" y="756295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3114576" y="1251660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香料博览园功能分区图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4172"/>
          <a:stretch/>
        </p:blipFill>
        <p:spPr bwMode="auto">
          <a:xfrm>
            <a:off x="719956" y="1572507"/>
            <a:ext cx="8874894" cy="552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 r="53344"/>
          <a:stretch/>
        </p:blipFill>
        <p:spPr bwMode="auto">
          <a:xfrm>
            <a:off x="0" y="4044916"/>
            <a:ext cx="4129374" cy="297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内容占位符 1"/>
          <p:cNvSpPr txBox="1"/>
          <p:nvPr/>
        </p:nvSpPr>
        <p:spPr bwMode="auto">
          <a:xfrm>
            <a:off x="738188" y="734199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-377874" y="1335045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）香料树景观区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39425" y="-1"/>
            <a:ext cx="5622175" cy="7561264"/>
            <a:chOff x="4089615" y="-1"/>
            <a:chExt cx="5073435" cy="682326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3019" b="52720"/>
            <a:stretch/>
          </p:blipFill>
          <p:spPr bwMode="auto">
            <a:xfrm>
              <a:off x="4089615" y="-1"/>
              <a:ext cx="5073435" cy="343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8780" t="50000"/>
            <a:stretch/>
          </p:blipFill>
          <p:spPr bwMode="auto">
            <a:xfrm>
              <a:off x="4089615" y="3492599"/>
              <a:ext cx="5073435" cy="333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7943" b="52230"/>
          <a:stretch/>
        </p:blipFill>
        <p:spPr bwMode="auto">
          <a:xfrm>
            <a:off x="635502" y="1764407"/>
            <a:ext cx="3524565" cy="217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94843" y="5337"/>
            <a:ext cx="5665520" cy="7555926"/>
            <a:chOff x="6208801" y="5337"/>
            <a:chExt cx="4051561" cy="5403440"/>
          </a:xfrm>
        </p:grpSpPr>
        <p:pic>
          <p:nvPicPr>
            <p:cNvPr id="128002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4350" b="53670"/>
            <a:stretch/>
          </p:blipFill>
          <p:spPr bwMode="auto">
            <a:xfrm>
              <a:off x="6208801" y="5337"/>
              <a:ext cx="4051561" cy="2639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08801" y="2772519"/>
              <a:ext cx="4051561" cy="2636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内容占位符 1"/>
          <p:cNvSpPr txBox="1"/>
          <p:nvPr/>
        </p:nvSpPr>
        <p:spPr bwMode="auto">
          <a:xfrm>
            <a:off x="738188" y="757485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-557832" y="1355491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）企业孵化区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 r="54720"/>
          <a:stretch/>
        </p:blipFill>
        <p:spPr bwMode="auto">
          <a:xfrm>
            <a:off x="0" y="4071493"/>
            <a:ext cx="4018699" cy="28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>
          <a:xfrm>
            <a:off x="-24183" y="2195513"/>
            <a:ext cx="4036296" cy="1619128"/>
            <a:chOff x="285323" y="2319669"/>
            <a:chExt cx="3726790" cy="14949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7589" r="30007" b="53809"/>
            <a:stretch/>
          </p:blipFill>
          <p:spPr bwMode="auto">
            <a:xfrm>
              <a:off x="2898009" y="2340470"/>
              <a:ext cx="1114104" cy="1474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71130" t="19807" b="53947"/>
            <a:stretch/>
          </p:blipFill>
          <p:spPr bwMode="auto">
            <a:xfrm>
              <a:off x="285323" y="2319669"/>
              <a:ext cx="2562285" cy="1494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9364"/>
          <a:stretch/>
        </p:blipFill>
        <p:spPr bwMode="auto">
          <a:xfrm>
            <a:off x="6367851" y="-1"/>
            <a:ext cx="337169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内容占位符 1"/>
          <p:cNvSpPr txBox="1"/>
          <p:nvPr/>
        </p:nvSpPr>
        <p:spPr bwMode="auto">
          <a:xfrm>
            <a:off x="738188" y="612280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-557832" y="1212048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）香料探秘区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 r="54091"/>
          <a:stretch/>
        </p:blipFill>
        <p:spPr bwMode="auto">
          <a:xfrm>
            <a:off x="0" y="3685349"/>
            <a:ext cx="4698752" cy="35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7850" y="2628503"/>
            <a:ext cx="3371463" cy="237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7248" t="50000" r="32213"/>
          <a:stretch/>
        </p:blipFill>
        <p:spPr bwMode="auto">
          <a:xfrm>
            <a:off x="5059363" y="1679432"/>
            <a:ext cx="1079500" cy="351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32160" b="54254"/>
          <a:stretch/>
        </p:blipFill>
        <p:spPr bwMode="auto">
          <a:xfrm>
            <a:off x="738188" y="1680995"/>
            <a:ext cx="3960564" cy="183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4770177"/>
            <a:ext cx="2466504" cy="2303425"/>
          </a:xfrm>
          <a:prstGeom prst="rect">
            <a:avLst/>
          </a:prstGeom>
          <a:solidFill>
            <a:srgbClr val="32BE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7146" b="38809"/>
          <a:stretch/>
        </p:blipFill>
        <p:spPr bwMode="auto">
          <a:xfrm>
            <a:off x="4710" y="0"/>
            <a:ext cx="6134153" cy="45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476" t="9982" r="58623" b="52057"/>
          <a:stretch/>
        </p:blipFill>
        <p:spPr bwMode="auto">
          <a:xfrm>
            <a:off x="2610520" y="4770177"/>
            <a:ext cx="3528343" cy="23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" t="50000" r="54081"/>
          <a:stretch/>
        </p:blipFill>
        <p:spPr bwMode="auto">
          <a:xfrm>
            <a:off x="6426945" y="1260351"/>
            <a:ext cx="3834656" cy="265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内容占位符 1"/>
          <p:cNvSpPr txBox="1"/>
          <p:nvPr/>
        </p:nvSpPr>
        <p:spPr bwMode="auto">
          <a:xfrm>
            <a:off x="644393" y="4779956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378272" y="5436815"/>
            <a:ext cx="2160240" cy="264554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）香料温室区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7332" t="63391"/>
          <a:stretch/>
        </p:blipFill>
        <p:spPr bwMode="auto">
          <a:xfrm>
            <a:off x="6457486" y="4120938"/>
            <a:ext cx="3804115" cy="167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/>
          <a:stretch/>
        </p:blipFill>
        <p:spPr>
          <a:xfrm>
            <a:off x="-53776" y="0"/>
            <a:ext cx="10315377" cy="75612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sp>
        <p:nvSpPr>
          <p:cNvPr id="18" name="TextBox 8"/>
          <p:cNvSpPr txBox="1"/>
          <p:nvPr/>
        </p:nvSpPr>
        <p:spPr bwMode="auto">
          <a:xfrm>
            <a:off x="4425218" y="1260351"/>
            <a:ext cx="5400599" cy="369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algn="r" hangingPunct="0">
              <a:lnSpc>
                <a:spcPct val="200000"/>
              </a:lnSpc>
            </a:pP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怒江，西邻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缅甸</a:t>
            </a:r>
            <a:endParaRPr lang="en-US" altLang="zh-CN" sz="2000" i="0" dirty="0" smtClean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200000"/>
              </a:lnSpc>
            </a:pP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北</a:t>
            </a: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靠西藏，东连迪庆、大理、丽江，南接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保山</a:t>
            </a:r>
            <a:endParaRPr lang="zh-CN" altLang="en-US" sz="2000" i="0" dirty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200000"/>
              </a:lnSpc>
            </a:pP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是我国重要的生态功能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区</a:t>
            </a:r>
            <a:endParaRPr lang="zh-CN" altLang="en-US" sz="2000" i="0" dirty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200000"/>
              </a:lnSpc>
            </a:pP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是世界自然遗产“三江并流”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腹地</a:t>
            </a:r>
            <a:endParaRPr lang="zh-CN" altLang="en-US" sz="2000" i="0" dirty="0">
              <a:latin typeface="微软雅黑" pitchFamily="34" charset="-122"/>
              <a:ea typeface="微软雅黑" pitchFamily="34" charset="-122"/>
            </a:endParaRPr>
          </a:p>
          <a:p>
            <a:pPr algn="r" hangingPunct="0">
              <a:lnSpc>
                <a:spcPct val="200000"/>
              </a:lnSpc>
            </a:pPr>
            <a:r>
              <a:rPr lang="zh-CN" altLang="en-US" sz="2000" i="0" dirty="0">
                <a:latin typeface="微软雅黑" pitchFamily="34" charset="-122"/>
                <a:ea typeface="微软雅黑" pitchFamily="34" charset="-122"/>
              </a:rPr>
              <a:t>享有“地质地貌博物馆”和“世界生物物种基因库”的</a:t>
            </a:r>
            <a:r>
              <a:rPr lang="zh-CN" altLang="en-US" sz="2000" i="0" dirty="0" smtClean="0">
                <a:latin typeface="微软雅黑" pitchFamily="34" charset="-122"/>
                <a:ea typeface="微软雅黑" pitchFamily="34" charset="-122"/>
              </a:rPr>
              <a:t>美誉</a:t>
            </a:r>
            <a:endParaRPr lang="zh-CN" altLang="en-US" sz="20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1.1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区域概况</a:t>
            </a:r>
            <a:endParaRPr lang="zh-CN" altLang="en-US" i="0" kern="0" dirty="0"/>
          </a:p>
        </p:txBody>
      </p:sp>
      <p:cxnSp>
        <p:nvCxnSpPr>
          <p:cNvPr id="20" name="直接连接符 19"/>
          <p:cNvCxnSpPr/>
          <p:nvPr/>
        </p:nvCxnSpPr>
        <p:spPr bwMode="auto">
          <a:xfrm>
            <a:off x="0" y="700390"/>
            <a:ext cx="372178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00" y="478004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3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33643" b="54783"/>
          <a:stretch/>
        </p:blipFill>
        <p:spPr bwMode="auto">
          <a:xfrm>
            <a:off x="2256" y="3126328"/>
            <a:ext cx="10259344" cy="443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 bwMode="auto">
          <a:xfrm>
            <a:off x="6426944" y="3126328"/>
            <a:ext cx="3312369" cy="44349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内容占位符 1"/>
          <p:cNvSpPr txBox="1"/>
          <p:nvPr/>
        </p:nvSpPr>
        <p:spPr bwMode="auto">
          <a:xfrm>
            <a:off x="738188" y="766127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-557832" y="1395676"/>
            <a:ext cx="424859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）河道景观区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7974" r="54254"/>
          <a:stretch/>
        </p:blipFill>
        <p:spPr bwMode="auto">
          <a:xfrm>
            <a:off x="5529735" y="0"/>
            <a:ext cx="4051525" cy="292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6609605" y="3126327"/>
            <a:ext cx="2971655" cy="4434935"/>
            <a:chOff x="6676177" y="3126328"/>
            <a:chExt cx="2905083" cy="433558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8488" t="50000"/>
            <a:stretch/>
          </p:blipFill>
          <p:spPr bwMode="auto">
            <a:xfrm>
              <a:off x="6676177" y="3126328"/>
              <a:ext cx="2905083" cy="178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7199" t="1277" b="54725"/>
            <a:stretch/>
          </p:blipFill>
          <p:spPr bwMode="auto">
            <a:xfrm>
              <a:off x="6676177" y="4990739"/>
              <a:ext cx="2905083" cy="247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 txBox="1"/>
          <p:nvPr/>
        </p:nvSpPr>
        <p:spPr bwMode="auto">
          <a:xfrm>
            <a:off x="738188" y="900311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、香料博览园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3"/>
          <p:cNvSpPr txBox="1"/>
          <p:nvPr/>
        </p:nvSpPr>
        <p:spPr>
          <a:xfrm>
            <a:off x="234256" y="1476375"/>
            <a:ext cx="3168352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）香料文化科普区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 r="54910"/>
          <a:stretch/>
        </p:blipFill>
        <p:spPr bwMode="auto">
          <a:xfrm>
            <a:off x="13590" y="2672175"/>
            <a:ext cx="555372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/>
          <p:nvPr/>
        </p:nvGrpSpPr>
        <p:grpSpPr>
          <a:xfrm>
            <a:off x="5828834" y="0"/>
            <a:ext cx="4005966" cy="7561263"/>
            <a:chOff x="5828834" y="0"/>
            <a:chExt cx="3910479" cy="7381031"/>
          </a:xfrm>
        </p:grpSpPr>
        <p:grpSp>
          <p:nvGrpSpPr>
            <p:cNvPr id="4" name="组合 3"/>
            <p:cNvGrpSpPr/>
            <p:nvPr/>
          </p:nvGrpSpPr>
          <p:grpSpPr>
            <a:xfrm>
              <a:off x="5828834" y="5082247"/>
              <a:ext cx="3910479" cy="2298784"/>
              <a:chOff x="9451280" y="3093073"/>
              <a:chExt cx="4690309" cy="2757209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47042" t="50000" b="25000"/>
              <a:stretch/>
            </p:blipFill>
            <p:spPr bwMode="auto">
              <a:xfrm>
                <a:off x="9451280" y="3093073"/>
                <a:ext cx="4690309" cy="1423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" name="组合 1"/>
              <p:cNvGrpSpPr/>
              <p:nvPr/>
            </p:nvGrpSpPr>
            <p:grpSpPr>
              <a:xfrm>
                <a:off x="9462910" y="4572719"/>
                <a:ext cx="4678679" cy="1277563"/>
                <a:chOff x="9462910" y="4643264"/>
                <a:chExt cx="4752083" cy="1297607"/>
              </a:xfrm>
            </p:grpSpPr>
            <p:pic>
              <p:nvPicPr>
                <p:cNvPr id="13209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462910" y="4643264"/>
                  <a:ext cx="2808312" cy="12976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2343231" y="4643264"/>
                  <a:ext cx="1871762" cy="12976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" name="组合 4"/>
            <p:cNvGrpSpPr/>
            <p:nvPr/>
          </p:nvGrpSpPr>
          <p:grpSpPr>
            <a:xfrm>
              <a:off x="5838530" y="0"/>
              <a:ext cx="3900783" cy="4905907"/>
              <a:chOff x="6515603" y="784373"/>
              <a:chExt cx="2536940" cy="3190639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r="54098" b="52901"/>
              <a:stretch/>
            </p:blipFill>
            <p:spPr bwMode="auto">
              <a:xfrm>
                <a:off x="6515603" y="2300988"/>
                <a:ext cx="2536940" cy="1674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46197" b="52901"/>
              <a:stretch/>
            </p:blipFill>
            <p:spPr bwMode="auto">
              <a:xfrm>
                <a:off x="6515603" y="784373"/>
                <a:ext cx="2536940" cy="1428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8" name="直接连接符 17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4y6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1275"/>
            <a:ext cx="10275434" cy="70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/>
          <p:cNvSpPr txBox="1"/>
          <p:nvPr/>
        </p:nvSpPr>
        <p:spPr bwMode="auto">
          <a:xfrm>
            <a:off x="738188" y="806675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、香料商贸区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695" y="1678509"/>
            <a:ext cx="3562531" cy="1814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859" y="1476375"/>
            <a:ext cx="5955162" cy="310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Administrator\Desktop\tghtyr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8" y="2354948"/>
            <a:ext cx="10313619" cy="52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/>
          <p:cNvSpPr txBox="1"/>
          <p:nvPr/>
        </p:nvSpPr>
        <p:spPr bwMode="auto">
          <a:xfrm>
            <a:off x="623289" y="975340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、展示中心及研发中心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289" y="1476375"/>
            <a:ext cx="2825143" cy="16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881" y="1476375"/>
            <a:ext cx="8874969" cy="55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内容占位符 1"/>
          <p:cNvSpPr txBox="1"/>
          <p:nvPr/>
        </p:nvSpPr>
        <p:spPr bwMode="auto">
          <a:xfrm>
            <a:off x="654198" y="901452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marR="0" lvl="0" indent="-17145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Tx/>
              <a:buFontTx/>
              <a:buNone/>
              <a:tabLst/>
              <a:defRPr/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、香料繁育区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8188" y="6563224"/>
            <a:ext cx="4104580" cy="50783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 marL="144000" marR="0" lvl="0" indent="-1440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用地面积：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26.94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公顷，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404.25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亩。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 txBox="1"/>
          <p:nvPr/>
        </p:nvSpPr>
        <p:spPr bwMode="auto">
          <a:xfrm>
            <a:off x="738188" y="828302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、酒店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7" y="1332358"/>
            <a:ext cx="88566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 txBox="1"/>
          <p:nvPr/>
        </p:nvSpPr>
        <p:spPr bwMode="auto">
          <a:xfrm>
            <a:off x="738188" y="972319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、住宅区</a:t>
            </a:r>
            <a:endParaRPr lang="en-US" altLang="zh-CN" i="0" dirty="0" smtClean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84" y="1866633"/>
            <a:ext cx="7056784" cy="490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6415"/>
            <a:ext cx="31145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项目建设内容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66304" y="828303"/>
            <a:ext cx="8750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项目规划总用地面积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344.13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公顷，其中净用地面积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312.45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公顷，总建筑面积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3448774.48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平方米，约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344.88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万平方米。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618734"/>
              </p:ext>
            </p:extLst>
          </p:nvPr>
        </p:nvGraphicFramePr>
        <p:xfrm>
          <a:off x="738188" y="2336125"/>
          <a:ext cx="8856662" cy="4553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8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0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07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86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序号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项目名称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用地面积（公顷）</a:t>
                      </a: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建筑面积</a:t>
                      </a:r>
                      <a:endParaRPr lang="en-US" altLang="zh-CN" sz="1200" b="1" kern="1200" dirty="0" smtClean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（平方米）</a:t>
                      </a: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容积率</a:t>
                      </a: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建筑密度</a:t>
                      </a: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建筑限高</a:t>
                      </a: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kern="1200" dirty="0" smtClean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绿地率</a:t>
                      </a:r>
                    </a:p>
                  </a:txBody>
                  <a:tcPr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酒店</a:t>
                      </a: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3.18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274396.08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4.5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香料商贸区</a:t>
                      </a: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10.06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352149.76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3.5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香料展览馆</a:t>
                      </a: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6.10</a:t>
                      </a:r>
                      <a:endParaRPr lang="zh-CN" altLang="en-US" sz="1200" b="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79377.13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2.5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住宅区</a:t>
                      </a: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17.65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794305.12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4.5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香料加工区</a:t>
                      </a: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81.50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1629904.09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香料博览园</a:t>
                      </a: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17.08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51247.17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0.3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36m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香料文化科普区</a:t>
                      </a: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33.48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0.00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道路与交通用地</a:t>
                      </a: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31.68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保留村寨</a:t>
                      </a: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53.68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267395.14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0.5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22%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12m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水域</a:t>
                      </a: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6.55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0.00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6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农林用地（含香料繁育区）</a:t>
                      </a: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83.38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0.00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总用地面积</a:t>
                      </a: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344.13</a:t>
                      </a:r>
                      <a:endParaRPr lang="zh-CN" altLang="en-US" sz="1200" kern="12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3448774.48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文本占位符 3"/>
          <p:cNvSpPr txBox="1"/>
          <p:nvPr/>
        </p:nvSpPr>
        <p:spPr>
          <a:xfrm>
            <a:off x="3474492" y="2039402"/>
            <a:ext cx="374441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项目建设经济技术指标一览表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5.5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项目建设规模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 bwMode="auto">
          <a:xfrm>
            <a:off x="4454179" y="194566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5246267" y="194566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6062838" y="194566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6782918" y="194566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占位符 1"/>
          <p:cNvSpPr txBox="1">
            <a:spLocks/>
          </p:cNvSpPr>
          <p:nvPr/>
        </p:nvSpPr>
        <p:spPr>
          <a:xfrm>
            <a:off x="4482728" y="2257726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投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资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测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算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435203" y="199241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6.1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5227291" y="199241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6.2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043862" y="199241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6.3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763942" y="199241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9" name="文本占位符 1"/>
          <p:cNvSpPr txBox="1">
            <a:spLocks/>
          </p:cNvSpPr>
          <p:nvPr/>
        </p:nvSpPr>
        <p:spPr>
          <a:xfrm>
            <a:off x="5274816" y="226846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招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商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合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作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模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式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占位符 1"/>
          <p:cNvSpPr txBox="1">
            <a:spLocks/>
          </p:cNvSpPr>
          <p:nvPr/>
        </p:nvSpPr>
        <p:spPr>
          <a:xfrm>
            <a:off x="6066904" y="226846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盈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利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模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式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占位符 1"/>
          <p:cNvSpPr txBox="1">
            <a:spLocks/>
          </p:cNvSpPr>
          <p:nvPr/>
        </p:nvSpPr>
        <p:spPr>
          <a:xfrm>
            <a:off x="6832253" y="226846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效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益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分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析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39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306046"/>
              </p:ext>
            </p:extLst>
          </p:nvPr>
        </p:nvGraphicFramePr>
        <p:xfrm>
          <a:off x="882328" y="1660238"/>
          <a:ext cx="8496943" cy="4638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0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5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2795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195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项目名称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2795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估算造价（万元）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marL="36195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备注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一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土地费用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58713.02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此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价格仅供参考，以实际招拍挂价格为准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二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工程建设费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428764.03 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其中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酒店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41159.41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香料商贸区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52822.46 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香料展览馆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11906.57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住宅区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119145.77 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香料加工区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195588.49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香料博览园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7687.08 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9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香料文化科普区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香料繁育区 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404.25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三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室外配套工程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12862.92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(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二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)×3%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四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工程其他费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35330.16 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(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二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三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)×8%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五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不可预见费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23847.86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(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二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三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四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)×5%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六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流动资金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0070C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32300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5" marR="9525" marT="9525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七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估算总值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591817.98 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一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二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三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四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五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+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六</a:t>
                      </a:r>
                    </a:p>
                  </a:txBody>
                  <a:tcPr marL="9525" marR="9525" marT="9525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882328" y="6313685"/>
            <a:ext cx="8280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注：项目净用地面积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312.45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公顷，其中流转农林用地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83.38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公顷，剩余用地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229.07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公顷；</a:t>
            </a:r>
            <a:endParaRPr lang="en-US" altLang="zh-CN" sz="1200" b="0" i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其中：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229.07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公顷按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万元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亩计，需土地费用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58412.85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万元；</a:t>
            </a:r>
            <a:endParaRPr lang="en-US" altLang="zh-CN" sz="1200" b="0" i="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农林用地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83.38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公顷，租期为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年，每亩租金约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800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亩，首付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年租金，约</a:t>
            </a:r>
            <a:r>
              <a:rPr lang="en-US" altLang="zh-CN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300.17</a:t>
            </a:r>
            <a:r>
              <a:rPr lang="zh-CN" altLang="en-US" sz="1200" b="0" i="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万元。</a:t>
            </a:r>
            <a:endParaRPr lang="zh-CN" altLang="en-US" sz="1200" dirty="0"/>
          </a:p>
        </p:txBody>
      </p:sp>
      <p:sp>
        <p:nvSpPr>
          <p:cNvPr id="5" name="矩形 4"/>
          <p:cNvSpPr/>
          <p:nvPr/>
        </p:nvSpPr>
        <p:spPr>
          <a:xfrm>
            <a:off x="845568" y="900311"/>
            <a:ext cx="88217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项目预算总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投资</a:t>
            </a:r>
            <a:r>
              <a:rPr lang="en-US" altLang="zh-CN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59.18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亿元。</a:t>
            </a:r>
            <a:endParaRPr lang="zh-CN" altLang="en-US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79369" y="1283696"/>
            <a:ext cx="2734662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hangingPunct="1">
              <a:lnSpc>
                <a:spcPct val="150000"/>
              </a:lnSpc>
              <a:buSzPct val="40000"/>
              <a:defRPr/>
            </a:pPr>
            <a:r>
              <a:rPr lang="zh-CN" altLang="en-US" sz="1400" i="0" dirty="0" smtClean="0">
                <a:latin typeface="微软雅黑" pitchFamily="34" charset="-122"/>
                <a:ea typeface="微软雅黑" pitchFamily="34" charset="-122"/>
              </a:rPr>
              <a:t>本项目投资测算</a:t>
            </a:r>
            <a:endParaRPr lang="zh-CN" altLang="en-US" sz="14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6.1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项目投资测算</a:t>
            </a:r>
            <a:endParaRPr lang="zh-CN" altLang="en-US" i="0" kern="0" dirty="0"/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130800" y="1044327"/>
            <a:ext cx="43569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年怒江州完成地区生产总值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141.5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亿元，可比增长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10.9%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，比全省高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1.4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个百分点；完成固定资产投资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151.65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亿元，同比增长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25.41%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；完成社会消费品零售总额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36.53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亿元，同比增长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12%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30" name="文本占位符 3"/>
          <p:cNvSpPr txBox="1"/>
          <p:nvPr/>
        </p:nvSpPr>
        <p:spPr>
          <a:xfrm>
            <a:off x="1069462" y="1086300"/>
            <a:ext cx="3197242" cy="296728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2013-2017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</a:t>
            </a:r>
            <a:r>
              <a:rPr lang="en-US" altLang="zh-CN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变化情况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占位符 3"/>
          <p:cNvSpPr txBox="1"/>
          <p:nvPr/>
        </p:nvSpPr>
        <p:spPr>
          <a:xfrm>
            <a:off x="882329" y="3936782"/>
            <a:ext cx="374441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2013-2017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年怒江州固定资产投资变化情况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占位符 3"/>
          <p:cNvSpPr txBox="1"/>
          <p:nvPr/>
        </p:nvSpPr>
        <p:spPr>
          <a:xfrm>
            <a:off x="5201124" y="3912647"/>
            <a:ext cx="4250156" cy="306594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2013-2017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年怒江州社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消费品零售总额变化情况</a:t>
            </a:r>
            <a:endParaRPr lang="zh-CN" altLang="en-US" sz="1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4" name="图表 13"/>
          <p:cNvGraphicFramePr/>
          <p:nvPr>
            <p:extLst>
              <p:ext uri="{D42A27DB-BD31-4B8C-83A1-F6EECF244321}">
                <p14:modId xmlns:p14="http://schemas.microsoft.com/office/powerpoint/2010/main" val="2285215228"/>
              </p:ext>
            </p:extLst>
          </p:nvPr>
        </p:nvGraphicFramePr>
        <p:xfrm>
          <a:off x="738189" y="1476375"/>
          <a:ext cx="4176588" cy="229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254239472"/>
              </p:ext>
            </p:extLst>
          </p:nvPr>
        </p:nvGraphicFramePr>
        <p:xfrm>
          <a:off x="738189" y="4212679"/>
          <a:ext cx="4176588" cy="257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2535628099"/>
              </p:ext>
            </p:extLst>
          </p:nvPr>
        </p:nvGraphicFramePr>
        <p:xfrm>
          <a:off x="5346700" y="4212679"/>
          <a:ext cx="4068605" cy="257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文本占位符 2"/>
          <p:cNvSpPr>
            <a:spLocks noGrp="1"/>
          </p:cNvSpPr>
          <p:nvPr>
            <p:ph type="body" sz="quarter" idx="3"/>
          </p:nvPr>
        </p:nvSpPr>
        <p:spPr>
          <a:xfrm>
            <a:off x="1314376" y="251253"/>
            <a:ext cx="6840760" cy="4680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279592"/>
                </a:solidFill>
              </a:rPr>
              <a:t>1.2</a:t>
            </a:r>
            <a:r>
              <a:rPr lang="en-US" altLang="zh-CN" dirty="0" smtClean="0"/>
              <a:t> </a:t>
            </a:r>
            <a:r>
              <a:rPr lang="zh-CN" altLang="en-US" dirty="0"/>
              <a:t>区</a:t>
            </a:r>
            <a:r>
              <a:rPr lang="zh-CN" altLang="en-US" dirty="0" smtClean="0"/>
              <a:t>域经济社会发展</a:t>
            </a:r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700390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26344" y="4483472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i="0" dirty="0" smtClean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香料产业园整体开发</a:t>
            </a:r>
            <a:endParaRPr lang="zh-CN" altLang="en-US" sz="2000" i="0" dirty="0">
              <a:solidFill>
                <a:srgbClr val="32BEBB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97180" y="448982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厂房代建</a:t>
            </a:r>
            <a:endParaRPr lang="zh-CN" altLang="en-US" sz="2000" i="0" dirty="0">
              <a:solidFill>
                <a:srgbClr val="32BEBB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48280" y="4481330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招拍挂土地自建</a:t>
            </a:r>
            <a:endParaRPr lang="zh-CN" altLang="en-US" sz="2000" i="0" dirty="0">
              <a:solidFill>
                <a:srgbClr val="32BEBB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2329" y="4889932"/>
            <a:ext cx="254667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911225" eaLnBrk="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产业地产开发商打包整体开发建设怒江绿色香料产业园。</a:t>
            </a:r>
            <a:endParaRPr lang="en-US" altLang="zh-CN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06664" y="4899218"/>
            <a:ext cx="24867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911225" eaLnBrk="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产业投资商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采用定制厂房形式，由园区先行</a:t>
            </a: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建厂房、</a:t>
            </a: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企业先租赁后回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购。</a:t>
            </a:r>
            <a:endParaRPr lang="en-US" altLang="zh-CN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80774" y="4886518"/>
            <a:ext cx="2283439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911225" eaLnBrk="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拟由企业招拍挂园区土地，再由企业自行建设厂房。</a:t>
            </a:r>
            <a:endParaRPr lang="en-US" altLang="zh-CN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9852" y="972319"/>
            <a:ext cx="8934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defTabSz="911225" eaLnBrk="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园区基础设施（三通一平）工作可由政府进行投资建设，客商按照国家有关规定，可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通过产业地产整体开发、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厂房</a:t>
            </a: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</a:t>
            </a:r>
            <a:r>
              <a:rPr lang="zh-CN" altLang="en-US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建、招</a:t>
            </a: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拍挂土地自建等方式入住园区。</a:t>
            </a:r>
            <a:endParaRPr lang="en-US" altLang="zh-CN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90221" y="2366237"/>
            <a:ext cx="2005220" cy="2005220"/>
            <a:chOff x="4179570" y="1588770"/>
            <a:chExt cx="2735580" cy="2735580"/>
          </a:xfrm>
        </p:grpSpPr>
        <p:sp>
          <p:nvSpPr>
            <p:cNvPr id="17" name="椭圆 16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8" name="椭圆 17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147443" y="2366237"/>
            <a:ext cx="2005220" cy="2005220"/>
            <a:chOff x="4179570" y="1588770"/>
            <a:chExt cx="2735580" cy="2735580"/>
          </a:xfrm>
        </p:grpSpPr>
        <p:sp>
          <p:nvSpPr>
            <p:cNvPr id="31" name="椭圆 30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32" name="椭圆 31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919883" y="2366237"/>
            <a:ext cx="2005220" cy="2005220"/>
            <a:chOff x="4179570" y="1588770"/>
            <a:chExt cx="2735580" cy="2735580"/>
          </a:xfrm>
        </p:grpSpPr>
        <p:sp>
          <p:nvSpPr>
            <p:cNvPr id="34" name="椭圆 33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35" name="椭圆 34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2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6.2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项目招商合作模式</a:t>
            </a:r>
            <a:endParaRPr lang="zh-CN" altLang="en-US" i="0" kern="0" dirty="0"/>
          </a:p>
        </p:txBody>
      </p:sp>
      <p:cxnSp>
        <p:nvCxnSpPr>
          <p:cNvPr id="21" name="直接连接符 20"/>
          <p:cNvCxnSpPr/>
          <p:nvPr/>
        </p:nvCxnSpPr>
        <p:spPr bwMode="auto">
          <a:xfrm>
            <a:off x="0" y="700390"/>
            <a:ext cx="479812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38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813408" y="2351801"/>
            <a:ext cx="1974454" cy="369332"/>
          </a:xfrm>
          <a:prstGeom prst="rect">
            <a:avLst/>
          </a:prstGeom>
          <a:solidFill>
            <a:srgbClr val="F9F9F9"/>
          </a:solidFill>
          <a:ln>
            <a:solidFill>
              <a:srgbClr val="32BEB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i="0" kern="0" noProof="0" dirty="0" smtClean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标准厂房租售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762152" y="2865302"/>
            <a:ext cx="209013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107950" indent="-10795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主要为香料加工区租售：</a:t>
            </a:r>
            <a:r>
              <a:rPr lang="en-US" altLang="zh-CN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、标准厂房出租；</a:t>
            </a:r>
            <a:r>
              <a:rPr lang="en-US" altLang="zh-CN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、定制厂房出售</a:t>
            </a:r>
            <a:endParaRPr lang="zh-CN" altLang="en-US" b="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387417" y="2351801"/>
            <a:ext cx="1957529" cy="369332"/>
          </a:xfrm>
          <a:prstGeom prst="rect">
            <a:avLst/>
          </a:prstGeom>
          <a:solidFill>
            <a:srgbClr val="F9F9F9"/>
          </a:solidFill>
          <a:ln>
            <a:solidFill>
              <a:srgbClr val="32BEB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商住物业租售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7387417" y="2937772"/>
            <a:ext cx="22165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107950" indent="-10795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</a:t>
            </a: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括香料商贸街、住宅区的租售</a:t>
            </a:r>
            <a:endParaRPr lang="zh-CN" altLang="en-US" b="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95640" y="4392855"/>
            <a:ext cx="1997571" cy="369332"/>
          </a:xfrm>
          <a:prstGeom prst="rect">
            <a:avLst/>
          </a:prstGeom>
          <a:solidFill>
            <a:srgbClr val="F9F9F9"/>
          </a:solidFill>
          <a:ln>
            <a:solidFill>
              <a:srgbClr val="32BEB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旅游服务收益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2895639" y="4905219"/>
            <a:ext cx="2090133" cy="12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107950" lvl="0" indent="-107950" hangingPunc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</a:t>
            </a: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括食</a:t>
            </a:r>
            <a:r>
              <a:rPr lang="zh-CN" altLang="en-US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宿类、体验类</a:t>
            </a: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、科普类、娱</a:t>
            </a:r>
            <a:r>
              <a:rPr lang="zh-CN" altLang="en-US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乐</a:t>
            </a:r>
            <a:r>
              <a:rPr lang="zh-CN" altLang="en-US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类项</a:t>
            </a:r>
            <a:r>
              <a:rPr lang="zh-CN" altLang="en-US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目收入</a:t>
            </a:r>
            <a:endParaRPr lang="zh-CN" altLang="zh-CN" b="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854791" y="1825223"/>
            <a:ext cx="2171831" cy="2171278"/>
            <a:chOff x="2987040" y="1497648"/>
            <a:chExt cx="3383280" cy="3383640"/>
          </a:xfrm>
        </p:grpSpPr>
        <p:sp>
          <p:nvSpPr>
            <p:cNvPr id="46" name="任意多边形 45"/>
            <p:cNvSpPr/>
            <p:nvPr/>
          </p:nvSpPr>
          <p:spPr>
            <a:xfrm flipH="1">
              <a:off x="2987040" y="1497648"/>
              <a:ext cx="3383280" cy="3383640"/>
            </a:xfrm>
            <a:custGeom>
              <a:avLst/>
              <a:gdLst>
                <a:gd name="connsiteX0" fmla="*/ 1691640 w 3383280"/>
                <a:gd name="connsiteY0" fmla="*/ 0 h 3383640"/>
                <a:gd name="connsiteX1" fmla="*/ 3383280 w 3383280"/>
                <a:gd name="connsiteY1" fmla="*/ 1691640 h 3383640"/>
                <a:gd name="connsiteX2" fmla="*/ 1864601 w 3383280"/>
                <a:gd name="connsiteY2" fmla="*/ 3374547 h 3383640"/>
                <a:gd name="connsiteX3" fmla="*/ 1725867 w 3383280"/>
                <a:gd name="connsiteY3" fmla="*/ 3381552 h 3383640"/>
                <a:gd name="connsiteX4" fmla="*/ 1728000 w 3383280"/>
                <a:gd name="connsiteY4" fmla="*/ 3383640 h 3383640"/>
                <a:gd name="connsiteX5" fmla="*/ 0 w 3383280"/>
                <a:gd name="connsiteY5" fmla="*/ 3383640 h 3383640"/>
                <a:gd name="connsiteX6" fmla="*/ 0 w 3383280"/>
                <a:gd name="connsiteY6" fmla="*/ 1691640 h 3383640"/>
                <a:gd name="connsiteX7" fmla="*/ 1691640 w 3383280"/>
                <a:gd name="connsiteY7" fmla="*/ 0 h 338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3280" h="3383640">
                  <a:moveTo>
                    <a:pt x="1691640" y="0"/>
                  </a:moveTo>
                  <a:cubicBezTo>
                    <a:pt x="2625907" y="0"/>
                    <a:pt x="3383280" y="757373"/>
                    <a:pt x="3383280" y="1691640"/>
                  </a:cubicBezTo>
                  <a:cubicBezTo>
                    <a:pt x="3383280" y="2567515"/>
                    <a:pt x="2717620" y="3287918"/>
                    <a:pt x="1864601" y="3374547"/>
                  </a:cubicBezTo>
                  <a:lnTo>
                    <a:pt x="1725867" y="3381552"/>
                  </a:lnTo>
                  <a:lnTo>
                    <a:pt x="1728000" y="3383640"/>
                  </a:lnTo>
                  <a:lnTo>
                    <a:pt x="0" y="3383640"/>
                  </a:lnTo>
                  <a:lnTo>
                    <a:pt x="0" y="1691640"/>
                  </a:lnTo>
                  <a:cubicBezTo>
                    <a:pt x="0" y="757373"/>
                    <a:pt x="757373" y="0"/>
                    <a:pt x="169164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1D1D1"/>
                </a:gs>
              </a:gsLst>
              <a:lin ang="8100000" scaled="1"/>
              <a:tileRect/>
            </a:gradFill>
            <a:ln w="285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197860" y="1708648"/>
              <a:ext cx="2961640" cy="296164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114300" dist="25400" dir="135000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flipH="1">
            <a:off x="5106051" y="1825223"/>
            <a:ext cx="2171831" cy="2171278"/>
            <a:chOff x="6748780" y="1497648"/>
            <a:chExt cx="3383280" cy="3383640"/>
          </a:xfrm>
        </p:grpSpPr>
        <p:sp>
          <p:nvSpPr>
            <p:cNvPr id="44" name="任意多边形 43"/>
            <p:cNvSpPr/>
            <p:nvPr/>
          </p:nvSpPr>
          <p:spPr>
            <a:xfrm flipH="1">
              <a:off x="6748780" y="1497648"/>
              <a:ext cx="3383280" cy="3383640"/>
            </a:xfrm>
            <a:custGeom>
              <a:avLst/>
              <a:gdLst>
                <a:gd name="connsiteX0" fmla="*/ 1691640 w 3383280"/>
                <a:gd name="connsiteY0" fmla="*/ 0 h 3383640"/>
                <a:gd name="connsiteX1" fmla="*/ 3383280 w 3383280"/>
                <a:gd name="connsiteY1" fmla="*/ 1691640 h 3383640"/>
                <a:gd name="connsiteX2" fmla="*/ 1864601 w 3383280"/>
                <a:gd name="connsiteY2" fmla="*/ 3374547 h 3383640"/>
                <a:gd name="connsiteX3" fmla="*/ 1725867 w 3383280"/>
                <a:gd name="connsiteY3" fmla="*/ 3381552 h 3383640"/>
                <a:gd name="connsiteX4" fmla="*/ 1728000 w 3383280"/>
                <a:gd name="connsiteY4" fmla="*/ 3383640 h 3383640"/>
                <a:gd name="connsiteX5" fmla="*/ 0 w 3383280"/>
                <a:gd name="connsiteY5" fmla="*/ 3383640 h 3383640"/>
                <a:gd name="connsiteX6" fmla="*/ 0 w 3383280"/>
                <a:gd name="connsiteY6" fmla="*/ 1691640 h 3383640"/>
                <a:gd name="connsiteX7" fmla="*/ 1691640 w 3383280"/>
                <a:gd name="connsiteY7" fmla="*/ 0 h 338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3280" h="3383640">
                  <a:moveTo>
                    <a:pt x="1691640" y="0"/>
                  </a:moveTo>
                  <a:cubicBezTo>
                    <a:pt x="2625907" y="0"/>
                    <a:pt x="3383280" y="757373"/>
                    <a:pt x="3383280" y="1691640"/>
                  </a:cubicBezTo>
                  <a:cubicBezTo>
                    <a:pt x="3383280" y="2567515"/>
                    <a:pt x="2717620" y="3287918"/>
                    <a:pt x="1864601" y="3374547"/>
                  </a:cubicBezTo>
                  <a:lnTo>
                    <a:pt x="1725867" y="3381552"/>
                  </a:lnTo>
                  <a:lnTo>
                    <a:pt x="1728000" y="3383640"/>
                  </a:lnTo>
                  <a:lnTo>
                    <a:pt x="0" y="3383640"/>
                  </a:lnTo>
                  <a:lnTo>
                    <a:pt x="0" y="1691640"/>
                  </a:lnTo>
                  <a:cubicBezTo>
                    <a:pt x="0" y="757373"/>
                    <a:pt x="757373" y="0"/>
                    <a:pt x="169164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1D1D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6959600" y="1708648"/>
              <a:ext cx="2961640" cy="296164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114300" dist="25400" dir="189000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flipH="1" flipV="1">
            <a:off x="5106051" y="4072891"/>
            <a:ext cx="2078555" cy="2078025"/>
            <a:chOff x="6748780" y="1497648"/>
            <a:chExt cx="3383280" cy="3383640"/>
          </a:xfrm>
        </p:grpSpPr>
        <p:sp>
          <p:nvSpPr>
            <p:cNvPr id="42" name="任意多边形 41"/>
            <p:cNvSpPr/>
            <p:nvPr/>
          </p:nvSpPr>
          <p:spPr>
            <a:xfrm flipH="1">
              <a:off x="6748780" y="1497648"/>
              <a:ext cx="3383280" cy="3383640"/>
            </a:xfrm>
            <a:custGeom>
              <a:avLst/>
              <a:gdLst>
                <a:gd name="connsiteX0" fmla="*/ 1691640 w 3383280"/>
                <a:gd name="connsiteY0" fmla="*/ 0 h 3383640"/>
                <a:gd name="connsiteX1" fmla="*/ 3383280 w 3383280"/>
                <a:gd name="connsiteY1" fmla="*/ 1691640 h 3383640"/>
                <a:gd name="connsiteX2" fmla="*/ 1864601 w 3383280"/>
                <a:gd name="connsiteY2" fmla="*/ 3374547 h 3383640"/>
                <a:gd name="connsiteX3" fmla="*/ 1725867 w 3383280"/>
                <a:gd name="connsiteY3" fmla="*/ 3381552 h 3383640"/>
                <a:gd name="connsiteX4" fmla="*/ 1728000 w 3383280"/>
                <a:gd name="connsiteY4" fmla="*/ 3383640 h 3383640"/>
                <a:gd name="connsiteX5" fmla="*/ 0 w 3383280"/>
                <a:gd name="connsiteY5" fmla="*/ 3383640 h 3383640"/>
                <a:gd name="connsiteX6" fmla="*/ 0 w 3383280"/>
                <a:gd name="connsiteY6" fmla="*/ 1691640 h 3383640"/>
                <a:gd name="connsiteX7" fmla="*/ 1691640 w 3383280"/>
                <a:gd name="connsiteY7" fmla="*/ 0 h 338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3280" h="3383640">
                  <a:moveTo>
                    <a:pt x="1691640" y="0"/>
                  </a:moveTo>
                  <a:cubicBezTo>
                    <a:pt x="2625907" y="0"/>
                    <a:pt x="3383280" y="757373"/>
                    <a:pt x="3383280" y="1691640"/>
                  </a:cubicBezTo>
                  <a:cubicBezTo>
                    <a:pt x="3383280" y="2567515"/>
                    <a:pt x="2717620" y="3287918"/>
                    <a:pt x="1864601" y="3374547"/>
                  </a:cubicBezTo>
                  <a:lnTo>
                    <a:pt x="1725867" y="3381552"/>
                  </a:lnTo>
                  <a:lnTo>
                    <a:pt x="1728000" y="3383640"/>
                  </a:lnTo>
                  <a:lnTo>
                    <a:pt x="0" y="3383640"/>
                  </a:lnTo>
                  <a:lnTo>
                    <a:pt x="0" y="1691640"/>
                  </a:lnTo>
                  <a:cubicBezTo>
                    <a:pt x="0" y="757373"/>
                    <a:pt x="757373" y="0"/>
                    <a:pt x="169164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1D1D1"/>
                </a:gs>
              </a:gsLst>
              <a:lin ang="18900000" scaled="1"/>
              <a:tileRect/>
            </a:gradFill>
            <a:ln w="285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6959600" y="1708648"/>
              <a:ext cx="2961640" cy="2961640"/>
            </a:xfrm>
            <a:prstGeom prst="ellipse">
              <a:avLst/>
            </a:prstGeom>
            <a:blipFill dpi="0" rotWithShape="0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114300" dist="25400" dir="2700000">
                <a:prstClr val="black">
                  <a:alpha val="4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6.3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项目盈利模式</a:t>
            </a:r>
            <a:endParaRPr lang="zh-CN" altLang="en-US" i="0" kern="0" dirty="0"/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38312" y="900311"/>
            <a:ext cx="885666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180000" indent="-180000" algn="just" hangingPunct="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预计项目投资回收期为</a:t>
            </a:r>
            <a:r>
              <a:rPr lang="en-US" altLang="zh-CN" b="0" i="0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年，效益可观。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172854"/>
              </p:ext>
            </p:extLst>
          </p:nvPr>
        </p:nvGraphicFramePr>
        <p:xfrm>
          <a:off x="738190" y="1836415"/>
          <a:ext cx="8856659" cy="3889180"/>
        </p:xfrm>
        <a:graphic>
          <a:graphicData uri="http://schemas.openxmlformats.org/drawingml/2006/table">
            <a:tbl>
              <a:tblPr/>
              <a:tblGrid>
                <a:gridCol w="500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7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7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01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71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01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714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011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8891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项目类别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9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第</a:t>
                      </a:r>
                      <a:r>
                        <a:rPr lang="en-US" altLang="zh-CN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</a:t>
                      </a:r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1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旅游服务收入</a:t>
                      </a:r>
                      <a:r>
                        <a:rPr lang="zh-CN" altLang="en-US" sz="1200" b="0" i="0" u="none" strike="noStrike" baseline="300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6600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7260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7986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8784.6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9663.06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/>
                        </a:rPr>
                        <a:t>10629.37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标准厂房租售</a:t>
                      </a:r>
                      <a:r>
                        <a:rPr lang="zh-CN" altLang="en-US" sz="1200" b="0" i="0" u="none" strike="noStrike" baseline="30000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出租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4320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9070.56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9070.56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9070.56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9070.56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9070.56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9070.56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18">
                <a:tc vMerge="1">
                  <a:txBody>
                    <a:bodyPr/>
                    <a:lstStyle/>
                    <a:p>
                      <a:pPr algn="ctr" rtl="0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出售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90000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90000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60000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商住物业租售 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出租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1800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5479.2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5479.2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5479.2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5479.2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918">
                <a:tc vMerge="1">
                  <a:txBody>
                    <a:bodyPr/>
                    <a:lstStyle/>
                    <a:p>
                      <a:pPr algn="ctr" rtl="0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出售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　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/>
                        </a:rPr>
                        <a:t>0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微软雅黑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50000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50000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117720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80000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156000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1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总收益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64320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103200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105670.6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128130.6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72535.76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141054.4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104212.8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/>
                        </a:rPr>
                        <a:t>181179.13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91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当年运营成本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19296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30960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31701.17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38439.17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21760.73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42316.31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31263.85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/>
                        </a:rPr>
                        <a:t>54353.74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1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当年净利润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45024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72240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73969.39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89691.39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50775.03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98738.05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72948.97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/>
                        </a:rPr>
                        <a:t>126825.39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91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累计实现利润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45024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117264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191233.4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280924.8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微软雅黑"/>
                        </a:rPr>
                        <a:t>331699.8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430437.9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latin typeface="微软雅黑"/>
                        </a:rPr>
                        <a:t>503386.8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latin typeface="微软雅黑"/>
                        </a:rPr>
                        <a:t>630212.23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latin typeface="微软雅黑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3979369" y="1476375"/>
            <a:ext cx="27346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hangingPunct="1">
              <a:lnSpc>
                <a:spcPct val="150000"/>
              </a:lnSpc>
              <a:buSzPct val="40000"/>
              <a:defRPr/>
            </a:pPr>
            <a:r>
              <a:rPr lang="zh-CN" altLang="en-US" sz="1400" i="0" dirty="0" smtClean="0">
                <a:latin typeface="微软雅黑" pitchFamily="34" charset="-122"/>
                <a:ea typeface="微软雅黑" pitchFamily="34" charset="-122"/>
              </a:rPr>
              <a:t>本项目效益分析</a:t>
            </a:r>
            <a:endParaRPr lang="zh-CN" altLang="en-US" sz="14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73114" y="5759687"/>
            <a:ext cx="8821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注：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、据估算，该</a:t>
            </a:r>
            <a:r>
              <a:rPr lang="zh-CN" altLang="en-US" sz="1200" b="0" i="0" dirty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项目运营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1200" b="0" i="0" dirty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接待游客数将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达到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万人次，人均消费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元，后面年旅游收入按每年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的增长速度计算；</a:t>
            </a:r>
            <a:endParaRPr lang="en-US" altLang="zh-CN" sz="1200" b="0" i="0" dirty="0" smtClean="0">
              <a:solidFill>
                <a:schemeClr val="dk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、标准厂房总面积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1629904.09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平米，其中出租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62.99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万平米，按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平米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月计，出售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万平米，按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3000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平米计；</a:t>
            </a:r>
            <a:endParaRPr lang="en-US" altLang="zh-CN" sz="1200" b="0" i="0" dirty="0" smtClean="0">
              <a:solidFill>
                <a:schemeClr val="dk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、商住区总面积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114.65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万平米，其中商贸区出租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15.22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万平米，按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平米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月计，出售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万平米，按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平米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月计；住宅区全部出售，按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4000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平米计。</a:t>
            </a:r>
            <a:endParaRPr lang="en-US" altLang="zh-CN" sz="1200" b="0" i="0" dirty="0" smtClean="0">
              <a:solidFill>
                <a:schemeClr val="dk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、当</a:t>
            </a:r>
            <a:r>
              <a:rPr lang="zh-CN" altLang="en-US" sz="1200" b="0" i="0" dirty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年运营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成本按当年收入的</a:t>
            </a:r>
            <a:r>
              <a:rPr lang="en-US" altLang="zh-CN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30%</a:t>
            </a:r>
            <a:r>
              <a:rPr lang="zh-CN" altLang="en-US" sz="1200" b="0" i="0" dirty="0" smtClean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计算。</a:t>
            </a:r>
            <a:endParaRPr lang="zh-CN" altLang="en-US" sz="1200" b="0" i="0" dirty="0">
              <a:solidFill>
                <a:schemeClr val="dk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6.4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项目效益分析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0" y="0"/>
            <a:ext cx="4914776" cy="7561263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文本框 7"/>
          <p:cNvSpPr txBox="1"/>
          <p:nvPr/>
        </p:nvSpPr>
        <p:spPr>
          <a:xfrm>
            <a:off x="594296" y="5364807"/>
            <a:ext cx="5184576" cy="1728192"/>
          </a:xfrm>
          <a:prstGeom prst="rect">
            <a:avLst/>
          </a:prstGeom>
        </p:spPr>
        <p:txBody>
          <a:bodyPr vert="horz" wrap="square" lIns="80165" tIns="40083" rIns="80165" bIns="40083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联系单位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：怒江傈僳族自治州</a:t>
            </a:r>
          </a:p>
          <a:p>
            <a:pPr>
              <a:lnSpc>
                <a:spcPct val="150000"/>
              </a:lnSpc>
            </a:pP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联系地址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：泸水市工业信息化和商务局</a:t>
            </a:r>
          </a:p>
          <a:p>
            <a:pPr>
              <a:lnSpc>
                <a:spcPct val="150000"/>
              </a:lnSpc>
            </a:pP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 </a:t>
            </a:r>
            <a:r>
              <a:rPr lang="zh-CN" altLang="en-US" sz="16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系 </a:t>
            </a: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：谢大华</a:t>
            </a:r>
          </a:p>
          <a:p>
            <a:pPr>
              <a:lnSpc>
                <a:spcPct val="150000"/>
              </a:lnSpc>
            </a:pP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联系电话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0886-3621241</a:t>
            </a:r>
            <a:r>
              <a:rPr lang="zh-CN" altLang="en-US" sz="16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13988689288</a:t>
            </a:r>
            <a:r>
              <a:rPr lang="zh-CN" altLang="en-US" sz="16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 </a:t>
            </a:r>
            <a:r>
              <a:rPr lang="zh-CN" altLang="en-US" sz="16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真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0886-3621241</a:t>
            </a:r>
          </a:p>
          <a:p>
            <a:pPr>
              <a:lnSpc>
                <a:spcPct val="150000"/>
              </a:lnSpc>
            </a:pP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电子邮件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2625113809@qq.com</a:t>
            </a: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 rot="5400000">
            <a:off x="898997" y="2453999"/>
            <a:ext cx="3672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Bodoni MT Black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Welcome to Invest in Yunnan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Bodoni MT Black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6386" name="Picture 2" descr="C:\Users\Administrator\Desktop\锢y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27" y="400560"/>
            <a:ext cx="538014" cy="42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Desktop\yj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56" y="395287"/>
            <a:ext cx="538678" cy="42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timgsa.baidu.com/timg?image&amp;quality=80&amp;size=b9999_10000&amp;sec=1541381215&amp;di=4dd3a9b1cfb0c76495a929d9af8f4975&amp;imgtype=jpg&amp;er=1&amp;src=http%3A%2F%2Fphotos.tuchong.com%2F343737%2Ff%2F6240644.jpg"/>
          <p:cNvPicPr>
            <a:picLocks noChangeAspect="1" noChangeArrowheads="1"/>
          </p:cNvPicPr>
          <p:nvPr/>
        </p:nvPicPr>
        <p:blipFill rotWithShape="1">
          <a:blip r:embed="rId2" cstate="print"/>
          <a:srcRect l="6716" r="4373"/>
          <a:stretch/>
        </p:blipFill>
        <p:spPr bwMode="auto">
          <a:xfrm>
            <a:off x="0" y="1017"/>
            <a:ext cx="10261600" cy="75586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 bwMode="auto">
          <a:xfrm>
            <a:off x="0" y="1620391"/>
            <a:ext cx="10261600" cy="5040560"/>
          </a:xfrm>
          <a:prstGeom prst="rect">
            <a:avLst/>
          </a:prstGeom>
          <a:solidFill>
            <a:schemeClr val="bg1"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3"/>
          </p:nvPr>
        </p:nvSpPr>
        <p:spPr>
          <a:xfrm>
            <a:off x="1217994" y="257937"/>
            <a:ext cx="6840760" cy="468000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1.2 </a:t>
            </a:r>
            <a:r>
              <a:rPr lang="zh-CN" altLang="en-US" dirty="0" smtClean="0">
                <a:solidFill>
                  <a:schemeClr val="bg1"/>
                </a:solidFill>
              </a:rPr>
              <a:t>区域经济社会发展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27079" y="4545297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hangingPunct="0">
              <a:lnSpc>
                <a:spcPct val="150000"/>
              </a:lnSpc>
            </a:pPr>
            <a:r>
              <a:rPr lang="zh-CN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加快建设：</a:t>
            </a:r>
            <a:endParaRPr lang="en-US" altLang="zh-CN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180000" indent="457200" hangingPunct="0">
              <a:lnSpc>
                <a:spcPct val="150000"/>
              </a:lnSpc>
            </a:pPr>
            <a:r>
              <a:rPr lang="zh-CN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民族团结进步示范州</a:t>
            </a:r>
            <a:endParaRPr lang="en-US" altLang="zh-CN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180000" indent="457200" hangingPunct="0">
              <a:lnSpc>
                <a:spcPct val="150000"/>
              </a:lnSpc>
            </a:pPr>
            <a:r>
              <a:rPr lang="zh-CN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生态文明排头兵建设的先行区</a:t>
            </a:r>
            <a:endParaRPr lang="en-US" altLang="zh-CN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marL="180000" indent="457200" hangingPunct="0">
              <a:lnSpc>
                <a:spcPct val="150000"/>
              </a:lnSpc>
            </a:pPr>
            <a:r>
              <a:rPr lang="zh-CN" altLang="en-US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通缅达印的重要辐射基地</a:t>
            </a:r>
          </a:p>
        </p:txBody>
      </p:sp>
      <p:sp>
        <p:nvSpPr>
          <p:cNvPr id="16" name="矩形 15"/>
          <p:cNvSpPr/>
          <p:nvPr/>
        </p:nvSpPr>
        <p:spPr>
          <a:xfrm>
            <a:off x="752640" y="2284881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 defTabSz="911225">
              <a:lnSpc>
                <a:spcPct val="150000"/>
              </a:lnSpc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“脱贫强基、生态养山、产业润江、通道活边”。</a:t>
            </a:r>
            <a:endParaRPr lang="en-US" altLang="zh-CN" b="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27654" y="2270795"/>
            <a:ext cx="410502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 defTabSz="911225">
              <a:lnSpc>
                <a:spcPct val="150000"/>
              </a:lnSpc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经济发展实现新跨越，</a:t>
            </a:r>
            <a:r>
              <a:rPr lang="zh-CN" altLang="zh-CN" b="0" i="0" dirty="0" smtClean="0">
                <a:latin typeface="微软雅黑" pitchFamily="34" charset="-122"/>
                <a:ea typeface="微软雅黑" pitchFamily="34" charset="-122"/>
              </a:rPr>
              <a:t>脱贫攻坚取得决定性胜利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b="0" i="0" dirty="0" smtClean="0">
                <a:latin typeface="微软雅黑" pitchFamily="34" charset="-122"/>
                <a:ea typeface="微软雅黑" pitchFamily="34" charset="-122"/>
              </a:rPr>
              <a:t>各族人民生活水平和质量实现新提高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b="0" i="0" dirty="0" smtClean="0">
                <a:latin typeface="微软雅黑" pitchFamily="34" charset="-122"/>
                <a:ea typeface="微软雅黑" pitchFamily="34" charset="-122"/>
              </a:rPr>
              <a:t>基础设施取得新突破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b="0" i="0" dirty="0" smtClean="0">
                <a:latin typeface="微软雅黑" pitchFamily="34" charset="-122"/>
                <a:ea typeface="微软雅黑" pitchFamily="34" charset="-122"/>
              </a:rPr>
              <a:t>支撑发展的产业体系基本形成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b="0" i="0" dirty="0" smtClean="0">
                <a:latin typeface="微软雅黑" pitchFamily="34" charset="-122"/>
                <a:ea typeface="微软雅黑" pitchFamily="34" charset="-122"/>
              </a:rPr>
              <a:t>生态建设取得显著成效</a:t>
            </a:r>
            <a:r>
              <a:rPr lang="zh-CN" altLang="en-US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27652" y="1825973"/>
            <a:ext cx="172819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hangingPunct="0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发展目标</a:t>
            </a:r>
            <a:endParaRPr lang="en-US" altLang="zh-CN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2636" y="1842517"/>
            <a:ext cx="176240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hangingPunct="0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发展战略</a:t>
            </a:r>
            <a:endParaRPr lang="en-US" altLang="zh-CN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4278" name="Picture 6" descr="https://timgsa.baidu.com/timg?image&amp;quality=80&amp;size=b9999_10000&amp;sec=1540460506570&amp;di=bec8195b7b80c399bf5f21b79aba4291&amp;imgtype=0&amp;src=http%3A%2F%2F5b0988e595225.cdn.sohucs.com%2Fimages%2F20180219%2Fd7881cd3f6b344a4a704a4c738d345c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883" y="3728178"/>
            <a:ext cx="3761699" cy="256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直接连接符 11"/>
          <p:cNvCxnSpPr/>
          <p:nvPr/>
        </p:nvCxnSpPr>
        <p:spPr bwMode="auto">
          <a:xfrm>
            <a:off x="0" y="697272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77" y="478004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738312" y="972319"/>
            <a:ext cx="6696744" cy="1431161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国务院关于促进健康服务业发展的若干意见</a:t>
            </a:r>
            <a:r>
              <a:rPr lang="en-US" altLang="zh-CN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》(</a:t>
            </a:r>
            <a:r>
              <a:rPr lang="zh-CN" altLang="en-US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国发 </a:t>
            </a:r>
            <a:r>
              <a:rPr lang="en-US" altLang="zh-CN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(2013) 40</a:t>
            </a:r>
            <a:r>
              <a:rPr lang="zh-CN" altLang="en-US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号</a:t>
            </a:r>
            <a:r>
              <a:rPr lang="en-US" altLang="zh-CN" sz="1600" i="0" dirty="0" smtClean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marL="171450" indent="-171450" algn="just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提出：鼓励有条件的地区面向国际国内市场，整合当地优势医疗资源、中医药等特色养生保健资源、绿色生态旅游资源，发展养生、体育和医疗健康旅游。</a:t>
            </a:r>
            <a:endParaRPr lang="zh-CN" altLang="en-US" sz="14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738312" y="4247519"/>
            <a:ext cx="6696744" cy="147732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云南省人民政府关于加快中药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民族药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产业发展的指导意见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》(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云政发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(2015) 27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号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marL="171450" indent="-171450" algn="just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提出：推进“云药之乡”建设，到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年，全省中药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民族药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总产值达到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1400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亿元，年均增长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以上，建成国际化天然药物产业基地。</a:t>
            </a:r>
            <a:endParaRPr lang="zh-CN" altLang="en-US" sz="14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38312" y="2412186"/>
            <a:ext cx="6696744" cy="1800493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国家旅游局国务院扶贫办关于支持深度贫困地区旅游扶贫行动方案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》(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国发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(2018)5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号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marL="171450" indent="-171450" algn="just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提出，支持深度贫困地区旅游扶贫的基本原则是集中优势力量，强化攻坚责任；发挥产业优势，实现有效带动；坚持深度开发，寻求创新突破；注重利益分配，确保精准扶贫。</a:t>
            </a:r>
            <a:endParaRPr lang="zh-CN" altLang="en-US" sz="14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743348" y="5717296"/>
            <a:ext cx="6696744" cy="1107996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年云南省政府工作报告</a:t>
            </a:r>
            <a:endParaRPr lang="en-US" altLang="zh-CN" sz="1600" i="0" dirty="0">
              <a:solidFill>
                <a:srgbClr val="279592"/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提出：为培育新动能，</a:t>
            </a:r>
            <a:r>
              <a:rPr lang="en-US" altLang="zh-CN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年云南将全力打造世界一流的“绿色能源”绿色食品”“健康生活目的地”这“三张牌”，形成几个新的千亿元产业”。</a:t>
            </a:r>
          </a:p>
        </p:txBody>
      </p:sp>
      <p:pic>
        <p:nvPicPr>
          <p:cNvPr id="77826" name="Picture 2" descr="https://timgsa.baidu.com/timg?image&amp;quality=80&amp;size=b9999_10000&amp;sec=1541055949&amp;di=efe7151232ed37b67493e630a373fb5f&amp;imgtype=jpg&amp;er=1&amp;src=http%3A%2F%2Fdimg03.c-ctrip.com%2Fimages%2Ffd%2Ftg%2Fg4%2FM02%2FEA%2FDC%2FCggYHVZ0I9yAKnzdABRYBl_UjNA484_R_1024_1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196" y="1137910"/>
            <a:ext cx="2034654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7828" name="Picture 4" descr="https://timgsa.baidu.com/timg?image&amp;quality=80&amp;size=b9999_10000&amp;sec=1540462389586&amp;di=fa9467d197d5d7a94a97194328a86fb8&amp;imgtype=0&amp;src=http%3A%2F%2Fww2.sinaimg.cn%2Flarge%2F5693e31fgw1f9nyt3outyj21kw11xe81.jpg"/>
          <p:cNvPicPr>
            <a:picLocks noChangeAspect="1" noChangeArrowheads="1"/>
          </p:cNvPicPr>
          <p:nvPr/>
        </p:nvPicPr>
        <p:blipFill>
          <a:blip r:embed="rId3" cstate="print"/>
          <a:srcRect r="3030" b="4596"/>
          <a:stretch>
            <a:fillRect/>
          </a:stretch>
        </p:blipFill>
        <p:spPr bwMode="auto">
          <a:xfrm>
            <a:off x="7578302" y="2556495"/>
            <a:ext cx="2016994" cy="1247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7830" name="Picture 6" descr="https://timgsa.baidu.com/timg?image&amp;quality=80&amp;size=b9999_10000&amp;sec=1540462452636&amp;di=7ca82e9a2802979307cd52558758b6ca&amp;imgtype=0&amp;src=http%3A%2F%2Fimgsrc.baidu.com%2Fimgad%2Fpic%2Fitem%2F63d0f703918fa0ec670be4342d9759ee3d6ddb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8302" y="4092272"/>
            <a:ext cx="2016994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7834" name="Picture 10" descr="https://timgsa.baidu.com/timg?image&amp;quality=80&amp;size=b9999_10000&amp;sec=1540462587934&amp;di=7cd9b2416909bbb52a0a626b58662c03&amp;imgtype=0&amp;src=http%3A%2F%2Fimage.naic.org.cn%2Fuploadfile%2F2017%2F0917%2F1505616370932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7554" y="5532432"/>
            <a:ext cx="2007742" cy="1126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1.3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项目政策环境</a:t>
            </a:r>
            <a:endParaRPr lang="zh-CN" altLang="en-US" i="0" kern="0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3863328" y="3862127"/>
            <a:ext cx="1700527" cy="2927745"/>
            <a:chOff x="2082059" y="3844831"/>
            <a:chExt cx="1852203" cy="3190034"/>
          </a:xfrm>
        </p:grpSpPr>
        <p:grpSp>
          <p:nvGrpSpPr>
            <p:cNvPr id="52" name="组合 51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56" name="任意多边形 55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54" name="任意多边形 53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32BEBB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713591" y="4957342"/>
            <a:ext cx="1700527" cy="2927745"/>
            <a:chOff x="2082059" y="3844831"/>
            <a:chExt cx="1852203" cy="3190034"/>
          </a:xfrm>
        </p:grpSpPr>
        <p:grpSp>
          <p:nvGrpSpPr>
            <p:cNvPr id="76" name="组合 75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80" name="任意多边形 79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78" name="任意多边形 77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279592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738188" y="6885311"/>
            <a:ext cx="6048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0" i="0" dirty="0" smtClean="0">
                <a:latin typeface="微软雅黑" pitchFamily="34" charset="-122"/>
                <a:ea typeface="微软雅黑" pitchFamily="34" charset="-122"/>
              </a:rPr>
              <a:t>具体参见：</a:t>
            </a:r>
            <a:r>
              <a:rPr lang="en-US" altLang="zh-CN" sz="1200" b="0" i="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200" b="0" i="0" dirty="0" smtClean="0">
                <a:latin typeface="微软雅黑" pitchFamily="34" charset="-122"/>
                <a:ea typeface="微软雅黑" pitchFamily="34" charset="-122"/>
              </a:rPr>
              <a:t>怒江傈僳族自治州外来投资促进办法</a:t>
            </a:r>
            <a:r>
              <a:rPr lang="en-US" altLang="zh-CN" sz="1200" b="0" i="0" dirty="0" smtClean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200" b="0" i="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b="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占位符 4"/>
          <p:cNvSpPr txBox="1"/>
          <p:nvPr/>
        </p:nvSpPr>
        <p:spPr bwMode="auto">
          <a:xfrm>
            <a:off x="822267" y="3130428"/>
            <a:ext cx="3168476" cy="1296144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财政扶持：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凡在州内登记注册的外来投资企业，根据企业对地方经济的贡献，企业可向州、县人民政府申请财政专项扶持资金。</a:t>
            </a:r>
          </a:p>
          <a:p>
            <a:pPr marL="142875" indent="-179705" algn="just" eaLnBrk="0">
              <a:lnSpc>
                <a:spcPct val="150000"/>
              </a:lnSpc>
              <a:buClr>
                <a:srgbClr val="2C6B7E"/>
              </a:buClr>
              <a:buSzPct val="40000"/>
              <a:buFont typeface="Wingdings" panose="05000000000000000000" pitchFamily="2" charset="2"/>
              <a:buChar char="l"/>
            </a:pPr>
            <a:endParaRPr lang="zh-CN" altLang="en-US" sz="1200" b="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4"/>
          <p:cNvSpPr txBox="1"/>
          <p:nvPr/>
        </p:nvSpPr>
        <p:spPr bwMode="auto">
          <a:xfrm>
            <a:off x="941708" y="919127"/>
            <a:ext cx="3183532" cy="1296146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市场准入：</a:t>
            </a:r>
            <a:r>
              <a:rPr lang="zh-CN" altLang="en-US" sz="1400" b="0" i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放宽市场准入，放开投资方式，放开经营范围。鼓励文化产业发展投资项目；鼓励农、林、畜业产业化开发和农林产品加工项目等。</a:t>
            </a:r>
            <a:endParaRPr lang="en-US" altLang="zh-CN" sz="1200" b="0" i="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占位符 4"/>
          <p:cNvSpPr txBox="1"/>
          <p:nvPr/>
        </p:nvSpPr>
        <p:spPr bwMode="auto">
          <a:xfrm>
            <a:off x="5820806" y="1783225"/>
            <a:ext cx="3774043" cy="1656184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土地使用：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优先保障工业园区标准厂房建设用地。建立外来投资项目土地审批“绿色通道“；对科技含量高、经济效益好、资源消耗低、环境污染小的外来投资项目，优先保障用地。</a:t>
            </a:r>
          </a:p>
          <a:p>
            <a:endParaRPr lang="zh-CN" altLang="en-US" sz="1200" dirty="0" smtClean="0"/>
          </a:p>
        </p:txBody>
      </p:sp>
      <p:sp>
        <p:nvSpPr>
          <p:cNvPr id="29" name="文本占位符 4"/>
          <p:cNvSpPr txBox="1"/>
          <p:nvPr/>
        </p:nvSpPr>
        <p:spPr bwMode="auto">
          <a:xfrm>
            <a:off x="822267" y="5041092"/>
            <a:ext cx="3240484" cy="1744660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 smtClean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税收优惠：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全州各级税务机关应根据税收法律、法规的规定，认真贯彻落实税收优惠政策，现行国家、省出台的相关投资优惠政策要逐一落实到位。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645374" y="309597"/>
            <a:ext cx="1700527" cy="2927745"/>
            <a:chOff x="2082059" y="3844831"/>
            <a:chExt cx="1852203" cy="3190034"/>
          </a:xfrm>
        </p:grpSpPr>
        <p:grpSp>
          <p:nvGrpSpPr>
            <p:cNvPr id="31" name="组合 30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35" name="任意多边形 34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33" name="任意多边形 32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BCE6DB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3863328" y="1580449"/>
            <a:ext cx="1700527" cy="2927745"/>
            <a:chOff x="2082059" y="3844831"/>
            <a:chExt cx="1852203" cy="3190034"/>
          </a:xfrm>
        </p:grpSpPr>
        <p:grpSp>
          <p:nvGrpSpPr>
            <p:cNvPr id="38" name="组合 37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42" name="任意多边形 41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40" name="任意多边形 39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00B0F0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4713591" y="2691383"/>
            <a:ext cx="1700527" cy="2927745"/>
            <a:chOff x="2082059" y="3844831"/>
            <a:chExt cx="1852203" cy="3190034"/>
          </a:xfrm>
        </p:grpSpPr>
        <p:grpSp>
          <p:nvGrpSpPr>
            <p:cNvPr id="45" name="组合 44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49" name="任意多边形 48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47" name="任意多边形 46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92D050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 bwMode="auto">
          <a:xfrm>
            <a:off x="4758149" y="1185663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等腰三角形 61"/>
          <p:cNvSpPr/>
          <p:nvPr/>
        </p:nvSpPr>
        <p:spPr bwMode="auto">
          <a:xfrm rot="16200000">
            <a:off x="4339327" y="1163645"/>
            <a:ext cx="366074" cy="315581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3" name="等腰三角形 62"/>
          <p:cNvSpPr/>
          <p:nvPr/>
        </p:nvSpPr>
        <p:spPr bwMode="auto">
          <a:xfrm rot="5400000" flipH="1">
            <a:off x="5005510" y="2447754"/>
            <a:ext cx="366074" cy="315581"/>
          </a:xfrm>
          <a:prstGeom prst="triangl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4" name="等腰三角形 63"/>
          <p:cNvSpPr/>
          <p:nvPr/>
        </p:nvSpPr>
        <p:spPr bwMode="auto">
          <a:xfrm rot="16200000">
            <a:off x="4372764" y="3569063"/>
            <a:ext cx="366074" cy="315581"/>
          </a:xfrm>
          <a:prstGeom prst="triangl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5" name="等腰三角形 64"/>
          <p:cNvSpPr/>
          <p:nvPr/>
        </p:nvSpPr>
        <p:spPr bwMode="auto">
          <a:xfrm rot="5400000" flipH="1">
            <a:off x="5005510" y="4758909"/>
            <a:ext cx="366074" cy="315581"/>
          </a:xfrm>
          <a:prstGeom prst="triangle">
            <a:avLst/>
          </a:prstGeom>
          <a:solidFill>
            <a:srgbClr val="3EA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6" name="等腰三角形 65"/>
          <p:cNvSpPr/>
          <p:nvPr/>
        </p:nvSpPr>
        <p:spPr bwMode="auto">
          <a:xfrm rot="16200000">
            <a:off x="4396376" y="5854117"/>
            <a:ext cx="366074" cy="315581"/>
          </a:xfrm>
          <a:prstGeom prst="triangle">
            <a:avLst/>
          </a:prstGeom>
          <a:solidFill>
            <a:srgbClr val="2E7C7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2" name="TextBox 81"/>
          <p:cNvSpPr txBox="1"/>
          <p:nvPr/>
        </p:nvSpPr>
        <p:spPr bwMode="auto">
          <a:xfrm>
            <a:off x="3925238" y="2404281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TextBox 82"/>
          <p:cNvSpPr txBox="1"/>
          <p:nvPr/>
        </p:nvSpPr>
        <p:spPr bwMode="auto">
          <a:xfrm>
            <a:off x="4758149" y="3536355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TextBox 83"/>
          <p:cNvSpPr txBox="1"/>
          <p:nvPr/>
        </p:nvSpPr>
        <p:spPr bwMode="auto">
          <a:xfrm>
            <a:off x="3933177" y="4671760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84"/>
          <p:cNvSpPr txBox="1"/>
          <p:nvPr/>
        </p:nvSpPr>
        <p:spPr bwMode="auto">
          <a:xfrm>
            <a:off x="4775501" y="5830152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占位符 4"/>
          <p:cNvSpPr txBox="1"/>
          <p:nvPr/>
        </p:nvSpPr>
        <p:spPr bwMode="auto">
          <a:xfrm>
            <a:off x="5908747" y="4567284"/>
            <a:ext cx="3686101" cy="748345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 smtClean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投资服务政策：</a:t>
            </a:r>
            <a:r>
              <a:rPr lang="zh-CN" altLang="en-US" sz="1400" b="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强化审批服务，凡引进的投资项目，除法律法规明确规定由省级有关部门审批的除外，均在州内完成核准、备案。建立行政公示制和时限；建立完善的“一站式”审批服务；施行项目推进督查制度。</a:t>
            </a:r>
          </a:p>
        </p:txBody>
      </p:sp>
      <p:sp>
        <p:nvSpPr>
          <p:cNvPr id="5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1.4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区域招商引资优惠政策</a:t>
            </a:r>
            <a:endParaRPr lang="zh-CN" altLang="en-US" i="0" kern="0" dirty="0"/>
          </a:p>
        </p:txBody>
      </p:sp>
      <p:cxnSp>
        <p:nvCxnSpPr>
          <p:cNvPr id="60" name="直接连接符 59"/>
          <p:cNvCxnSpPr/>
          <p:nvPr/>
        </p:nvCxnSpPr>
        <p:spPr bwMode="auto">
          <a:xfrm>
            <a:off x="0" y="700390"/>
            <a:ext cx="541282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42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 bwMode="auto">
          <a:xfrm>
            <a:off x="4094139" y="165763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4800167" y="165763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5534873" y="165763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6296939" y="165763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文本占位符 1"/>
          <p:cNvSpPr txBox="1">
            <a:spLocks/>
          </p:cNvSpPr>
          <p:nvPr/>
        </p:nvSpPr>
        <p:spPr>
          <a:xfrm>
            <a:off x="4122688" y="1969694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料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植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物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资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源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势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4075163" y="170438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2.1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781191" y="170438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2.2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515897" y="170438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2.3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6277963" y="170438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2.4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2" name="文本占位符 1"/>
          <p:cNvSpPr txBox="1">
            <a:spLocks/>
          </p:cNvSpPr>
          <p:nvPr/>
        </p:nvSpPr>
        <p:spPr>
          <a:xfrm>
            <a:off x="4828716" y="198043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产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业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展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潜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力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势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文本占位符 1"/>
          <p:cNvSpPr txBox="1">
            <a:spLocks/>
          </p:cNvSpPr>
          <p:nvPr/>
        </p:nvSpPr>
        <p:spPr>
          <a:xfrm>
            <a:off x="5538939" y="198043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自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然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生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态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环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境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势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文本占位符 1"/>
          <p:cNvSpPr txBox="1">
            <a:spLocks/>
          </p:cNvSpPr>
          <p:nvPr/>
        </p:nvSpPr>
        <p:spPr>
          <a:xfrm>
            <a:off x="6346274" y="198043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省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级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政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策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支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持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和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资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金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保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障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势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7107610" y="1657634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7088634" y="1704381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 smtClean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2.5</a:t>
            </a:r>
            <a:endParaRPr lang="zh-CN" altLang="en-US" sz="1600" i="0" dirty="0" smtClean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9" name="文本占位符 1"/>
          <p:cNvSpPr txBox="1">
            <a:spLocks/>
          </p:cNvSpPr>
          <p:nvPr/>
        </p:nvSpPr>
        <p:spPr>
          <a:xfrm>
            <a:off x="7111676" y="198043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怒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江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州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委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州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政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府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高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度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重</a:t>
            </a:r>
            <a:endParaRPr lang="en-US" altLang="zh-CN" sz="1600" i="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 smtClean="0">
                <a:latin typeface="微软雅黑" pitchFamily="34" charset="-122"/>
                <a:ea typeface="微软雅黑" pitchFamily="34" charset="-122"/>
              </a:rPr>
              <a:t>视</a:t>
            </a:r>
            <a:endParaRPr lang="zh-CN" altLang="en-US" sz="1600" i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0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dridesign.com">
  <a:themeElements>
    <a:clrScheme name="NordriDesign_免费商务模板系列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rdriDesign_免费商务模板系列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t"/>
      <a:lstStyle>
        <a:defPPr marL="0" indent="0" hangingPunct="0">
          <a:defRPr sz="1400" b="0" i="0" dirty="0" smtClean="0">
            <a:latin typeface="仿宋_GB2312" pitchFamily="49" charset="-122"/>
            <a:ea typeface="仿宋_GB2312" pitchFamily="49" charset="-122"/>
          </a:defRPr>
        </a:defPPr>
      </a:lstStyle>
    </a:tx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rdridesign.com">
  <a:themeElements>
    <a:clrScheme name="NordriDesign_免费商务模板系列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rdriDesign_免费商务模板系列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t"/>
      <a:lstStyle>
        <a:defPPr marL="0" indent="0" hangingPunct="0">
          <a:defRPr sz="1400" b="0" i="0" dirty="0" smtClean="0">
            <a:latin typeface="仿宋_GB2312" pitchFamily="49" charset="-122"/>
            <a:ea typeface="仿宋_GB2312" pitchFamily="49" charset="-122"/>
          </a:defRPr>
        </a:defPPr>
      </a:lstStyle>
    </a:tx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93919</TotalTime>
  <Words>3724</Words>
  <Application>Microsoft Office PowerPoint</Application>
  <PresentationFormat>自定义</PresentationFormat>
  <Paragraphs>740</Paragraphs>
  <Slides>53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53</vt:i4>
      </vt:variant>
    </vt:vector>
  </HeadingPairs>
  <TitlesOfParts>
    <vt:vector size="70" baseType="lpstr">
      <vt:lpstr>Adobe Caslon Pro Bold</vt:lpstr>
      <vt:lpstr>Bodoni MT Black</vt:lpstr>
      <vt:lpstr>方正清刻本悦宋简体</vt:lpstr>
      <vt:lpstr>仿宋_GB2312</vt:lpstr>
      <vt:lpstr>黑体</vt:lpstr>
      <vt:lpstr>华文行楷</vt:lpstr>
      <vt:lpstr>华文宋体</vt:lpstr>
      <vt:lpstr>华文细黑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nordridesign.com</vt:lpstr>
      <vt:lpstr>1_nordridesign.com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香料行业是国民经济中科技含量高、配套性强、与其它行业关联度高的行业，其产品广泛应用于食品、医药、日用等加香产品中，中国香料香精每年约销售200亿元人民币的产品，总量虽小，但它覆盖上述关联行业的年销售额可达到10万亿元人民币。</vt:lpstr>
      <vt:lpstr>报告显示，全球香精香科产品种类超过6000余种， 销售收入从2008年的203亿美元增长到2017年的263亿美元，复合年均增长率为3%；预计到2024年全球香精香料市场规模将达到327亿美元。 </vt:lpstr>
      <vt:lpstr>总体来看，世界香料业呈现高度垄断状况，市场主要掌握在像美国IFF和威斯康新、瑞士奇华顿和芬关意、德国德威龙、日本高砂和长谷川等国际十大香精香料公司。2017年前十大香精香料生产企业合计销售额所占比重达到78.73%。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怒江绿色香料产业园项目位于泸水市上江镇古龙坝村，距市政府17.3公里。项目用地以规划道路、现状为界，总用地为344. 13公顷(5161.95亩)。项目用地内包含弯桥、古龙坝、马掌、瓦本、小南茂五个村小组。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NordriDesign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张健</dc:title>
  <dc:subject>张健</dc:subject>
  <dc:creator>张健</dc:creator>
  <cp:keywords>张健</cp:keywords>
  <cp:lastModifiedBy>Microsoft</cp:lastModifiedBy>
  <cp:revision>6872</cp:revision>
  <cp:lastPrinted>2014-04-28T16:02:45Z</cp:lastPrinted>
  <dcterms:created xsi:type="dcterms:W3CDTF">2008-05-06T01:42:58Z</dcterms:created>
  <dcterms:modified xsi:type="dcterms:W3CDTF">2018-12-06T14:44:16Z</dcterms:modified>
</cp:coreProperties>
</file>